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media/image13.svg" ContentType="image/svg+xml"/>
  <Override PartName="/ppt/media/image17.svg" ContentType="image/svg+xml"/>
  <Override PartName="/ppt/media/image2.svg" ContentType="image/svg+xml"/>
  <Override PartName="/ppt/media/image26.svg" ContentType="image/svg+xml"/>
  <Override PartName="/ppt/media/image5.svg" ContentType="image/svg+xml"/>
  <Override PartName="/ppt/media/image7.svg" ContentType="image/svg+xml"/>
  <Override PartName="/ppt/media/image9.svg" ContentType="image/svg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76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5" r:id="rId21"/>
  </p:sldIdLst>
  <p:sldSz cx="18288000" cy="10287000"/>
  <p:notesSz cx="6858000" cy="9144000"/>
  <p:embeddedFontLst>
    <p:embeddedFont>
      <p:font typeface="Abril Fatface" panose="02000503000000020003"/>
      <p:regular r:id="rId25"/>
    </p:embeddedFont>
    <p:embeddedFont>
      <p:font typeface="Montserrat Bold" panose="00000800000000000000"/>
      <p:bold r:id="rId26"/>
    </p:embeddedFont>
    <p:embeddedFont>
      <p:font typeface="Montserrat" panose="00000500000000000000"/>
      <p:regular r:id="rId27"/>
    </p:embeddedFont>
    <p:embeddedFont>
      <p:font typeface="Montserrat Ultra-Bold" panose="00000900000000000000"/>
      <p:bold r:id="rId28"/>
    </p:embeddedFont>
    <p:embeddedFont>
      <p:font typeface="Calibri" panose="020F0502020204030204" charset="0"/>
      <p:regular r:id="rId29"/>
      <p:bold r:id="rId30"/>
      <p:italic r:id="rId31"/>
      <p:boldItalic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11" userDrawn="1">
          <p15:clr>
            <a:srgbClr val="A4A3A4"/>
          </p15:clr>
        </p15:guide>
        <p15:guide id="2" pos="288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211"/>
        <p:guide pos="288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2" Type="http://schemas.openxmlformats.org/officeDocument/2006/relationships/font" Target="fonts/font8.fntdata"/><Relationship Id="rId31" Type="http://schemas.openxmlformats.org/officeDocument/2006/relationships/font" Target="fonts/font7.fntdata"/><Relationship Id="rId30" Type="http://schemas.openxmlformats.org/officeDocument/2006/relationships/font" Target="fonts/font6.fntdata"/><Relationship Id="rId3" Type="http://schemas.openxmlformats.org/officeDocument/2006/relationships/slide" Target="slides/slide1.xml"/><Relationship Id="rId29" Type="http://schemas.openxmlformats.org/officeDocument/2006/relationships/font" Target="fonts/font5.fntdata"/><Relationship Id="rId28" Type="http://schemas.openxmlformats.org/officeDocument/2006/relationships/font" Target="fonts/font4.fntdata"/><Relationship Id="rId27" Type="http://schemas.openxmlformats.org/officeDocument/2006/relationships/font" Target="fonts/font3.fntdata"/><Relationship Id="rId26" Type="http://schemas.openxmlformats.org/officeDocument/2006/relationships/font" Target="fonts/font2.fntdata"/><Relationship Id="rId25" Type="http://schemas.openxmlformats.org/officeDocument/2006/relationships/font" Target="fonts/font1.fntdata"/><Relationship Id="rId24" Type="http://schemas.openxmlformats.org/officeDocument/2006/relationships/tableStyles" Target="tableStyles.xml"/><Relationship Id="rId23" Type="http://schemas.openxmlformats.org/officeDocument/2006/relationships/viewProps" Target="viewProps.xml"/><Relationship Id="rId22" Type="http://schemas.openxmlformats.org/officeDocument/2006/relationships/presProps" Target="presProps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image" Target="../media/image18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2.jpeg"/><Relationship Id="rId1" Type="http://schemas.openxmlformats.org/officeDocument/2006/relationships/image" Target="../media/image21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6.svg"/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image" Target="../media/image23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7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8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0.jpeg"/><Relationship Id="rId1" Type="http://schemas.openxmlformats.org/officeDocument/2006/relationships/image" Target="../media/image29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1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7.xml"/><Relationship Id="rId8" Type="http://schemas.openxmlformats.org/officeDocument/2006/relationships/tags" Target="../tags/tag6.xml"/><Relationship Id="rId7" Type="http://schemas.openxmlformats.org/officeDocument/2006/relationships/tags" Target="../tags/tag5.xml"/><Relationship Id="rId6" Type="http://schemas.openxmlformats.org/officeDocument/2006/relationships/tags" Target="../tags/tag4.xml"/><Relationship Id="rId5" Type="http://schemas.openxmlformats.org/officeDocument/2006/relationships/tags" Target="../tags/tag3.xml"/><Relationship Id="rId4" Type="http://schemas.openxmlformats.org/officeDocument/2006/relationships/tags" Target="../tags/tag2.xml"/><Relationship Id="rId3" Type="http://schemas.openxmlformats.org/officeDocument/2006/relationships/tags" Target="../tags/tag1.xml"/><Relationship Id="rId2" Type="http://schemas.openxmlformats.org/officeDocument/2006/relationships/image" Target="../media/image5.svg"/><Relationship Id="rId19" Type="http://schemas.openxmlformats.org/officeDocument/2006/relationships/slideLayout" Target="../slideLayouts/slideLayout7.xml"/><Relationship Id="rId18" Type="http://schemas.openxmlformats.org/officeDocument/2006/relationships/tags" Target="../tags/tag16.xml"/><Relationship Id="rId17" Type="http://schemas.openxmlformats.org/officeDocument/2006/relationships/tags" Target="../tags/tag15.xml"/><Relationship Id="rId16" Type="http://schemas.openxmlformats.org/officeDocument/2006/relationships/tags" Target="../tags/tag14.xml"/><Relationship Id="rId15" Type="http://schemas.openxmlformats.org/officeDocument/2006/relationships/tags" Target="../tags/tag13.xml"/><Relationship Id="rId14" Type="http://schemas.openxmlformats.org/officeDocument/2006/relationships/tags" Target="../tags/tag12.xml"/><Relationship Id="rId13" Type="http://schemas.openxmlformats.org/officeDocument/2006/relationships/tags" Target="../tags/tag11.xml"/><Relationship Id="rId12" Type="http://schemas.openxmlformats.org/officeDocument/2006/relationships/tags" Target="../tags/tag10.xml"/><Relationship Id="rId11" Type="http://schemas.openxmlformats.org/officeDocument/2006/relationships/tags" Target="../tags/tag9.xml"/><Relationship Id="rId10" Type="http://schemas.openxmlformats.org/officeDocument/2006/relationships/tags" Target="../tags/tag8.xml"/><Relationship Id="rId1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7.svg"/><Relationship Id="rId1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5.png"/><Relationship Id="rId3" Type="http://schemas.openxmlformats.org/officeDocument/2006/relationships/image" Target="../media/image14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5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4" name="Group 4"/>
          <p:cNvGrpSpPr/>
          <p:nvPr/>
        </p:nvGrpSpPr>
        <p:grpSpPr>
          <a:xfrm rot="0">
            <a:off x="1191577" y="1273016"/>
            <a:ext cx="15904845" cy="7955281"/>
            <a:chOff x="0" y="0"/>
            <a:chExt cx="21206460" cy="1060704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1206461" cy="10607040"/>
            </a:xfrm>
            <a:custGeom>
              <a:avLst/>
              <a:gdLst/>
              <a:ahLst/>
              <a:cxnLst/>
              <a:rect l="l" t="t" r="r" b="b"/>
              <a:pathLst>
                <a:path w="21206461" h="10607040">
                  <a:moveTo>
                    <a:pt x="0" y="0"/>
                  </a:moveTo>
                  <a:lnTo>
                    <a:pt x="21206461" y="0"/>
                  </a:lnTo>
                  <a:lnTo>
                    <a:pt x="21206461" y="10607040"/>
                  </a:lnTo>
                  <a:lnTo>
                    <a:pt x="0" y="10607040"/>
                  </a:lnTo>
                  <a:close/>
                </a:path>
              </a:pathLst>
            </a:custGeom>
            <a:solidFill>
              <a:srgbClr val="FB500D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14068336" y="55245"/>
            <a:ext cx="4493985" cy="114868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9280"/>
              </a:lnSpc>
            </a:pPr>
            <a:r>
              <a:rPr lang="en-US" sz="74400">
                <a:solidFill>
                  <a:srgbClr val="000000"/>
                </a:solidFill>
                <a:latin typeface="Abril Fatface" panose="02000503000000020003"/>
                <a:ea typeface="Abril Fatface" panose="02000503000000020003"/>
                <a:cs typeface="Abril Fatface" panose="02000503000000020003"/>
                <a:sym typeface="Abril Fatface" panose="02000503000000020003"/>
              </a:rPr>
              <a:t>1</a:t>
            </a:r>
            <a:endParaRPr lang="en-US" sz="74400">
              <a:solidFill>
                <a:srgbClr val="000000"/>
              </a:solidFill>
              <a:latin typeface="Abril Fatface" panose="02000503000000020003"/>
              <a:ea typeface="Abril Fatface" panose="02000503000000020003"/>
              <a:cs typeface="Abril Fatface" panose="02000503000000020003"/>
              <a:sym typeface="Abril Fatface" panose="02000503000000020003"/>
            </a:endParaRPr>
          </a:p>
        </p:txBody>
      </p:sp>
      <p:sp>
        <p:nvSpPr>
          <p:cNvPr id="7" name="AutoShape 7"/>
          <p:cNvSpPr/>
          <p:nvPr/>
        </p:nvSpPr>
        <p:spPr>
          <a:xfrm>
            <a:off x="2136439" y="2655700"/>
            <a:ext cx="507218" cy="0"/>
          </a:xfrm>
          <a:prstGeom prst="line">
            <a:avLst/>
          </a:prstGeom>
          <a:ln w="476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Freeform 8"/>
          <p:cNvSpPr/>
          <p:nvPr/>
        </p:nvSpPr>
        <p:spPr>
          <a:xfrm>
            <a:off x="10214610" y="-961548"/>
            <a:ext cx="7368540" cy="7134225"/>
          </a:xfrm>
          <a:custGeom>
            <a:avLst/>
            <a:gdLst/>
            <a:ahLst/>
            <a:cxnLst/>
            <a:rect l="l" t="t" r="r" b="b"/>
            <a:pathLst>
              <a:path w="7368540" h="7134225">
                <a:moveTo>
                  <a:pt x="0" y="0"/>
                </a:moveTo>
                <a:lnTo>
                  <a:pt x="7368540" y="0"/>
                </a:lnTo>
                <a:lnTo>
                  <a:pt x="7368540" y="7134225"/>
                </a:lnTo>
                <a:lnTo>
                  <a:pt x="0" y="7134225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2078267" y="2757012"/>
            <a:ext cx="2488546" cy="1504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880"/>
              </a:lnSpc>
            </a:pPr>
            <a:r>
              <a:rPr lang="en-US" sz="9900">
                <a:solidFill>
                  <a:srgbClr val="000000"/>
                </a:solidFill>
                <a:latin typeface="Abril Fatface" panose="02000503000000020003"/>
                <a:ea typeface="Abril Fatface" panose="02000503000000020003"/>
                <a:cs typeface="Abril Fatface" panose="02000503000000020003"/>
                <a:sym typeface="Abril Fatface" panose="02000503000000020003"/>
              </a:rPr>
              <a:t>AI</a:t>
            </a:r>
            <a:endParaRPr lang="en-US" sz="9900">
              <a:solidFill>
                <a:srgbClr val="000000"/>
              </a:solidFill>
              <a:latin typeface="Abril Fatface" panose="02000503000000020003"/>
              <a:ea typeface="Abril Fatface" panose="02000503000000020003"/>
              <a:cs typeface="Abril Fatface" panose="02000503000000020003"/>
              <a:sym typeface="Abril Fatface" panose="02000503000000020003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3881159" y="3336863"/>
            <a:ext cx="3283662" cy="7199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50"/>
              </a:lnSpc>
            </a:pPr>
            <a:r>
              <a:rPr lang="en-US" sz="2375">
                <a:solidFill>
                  <a:srgbClr val="000000"/>
                </a:solidFill>
                <a:latin typeface="Abril Fatface" panose="02000503000000020003"/>
                <a:ea typeface="Abril Fatface" panose="02000503000000020003"/>
                <a:cs typeface="Abril Fatface" panose="02000503000000020003"/>
                <a:sym typeface="Abril Fatface" panose="02000503000000020003"/>
              </a:rPr>
              <a:t>automatic code security audit platform</a:t>
            </a:r>
            <a:endParaRPr lang="en-US" sz="2375">
              <a:solidFill>
                <a:srgbClr val="000000"/>
              </a:solidFill>
              <a:latin typeface="Abril Fatface" panose="02000503000000020003"/>
              <a:ea typeface="Abril Fatface" panose="02000503000000020003"/>
              <a:cs typeface="Abril Fatface" panose="02000503000000020003"/>
              <a:sym typeface="Abril Fatface" panose="02000503000000020003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241274" y="756777"/>
            <a:ext cx="1501020" cy="247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80"/>
              </a:lnSpc>
            </a:pPr>
            <a:r>
              <a:rPr lang="en-US" sz="1650" b="1">
                <a:solidFill>
                  <a:srgbClr val="FFFFFF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FOR world</a:t>
            </a:r>
            <a:endParaRPr lang="en-US" sz="1650" b="1">
              <a:solidFill>
                <a:srgbClr val="FFFFFF"/>
              </a:solidFill>
              <a:latin typeface="Montserrat Bold" panose="00000800000000000000"/>
              <a:ea typeface="Montserrat Bold" panose="00000800000000000000"/>
              <a:cs typeface="Montserrat Bold" panose="00000800000000000000"/>
              <a:sym typeface="Montserrat Bold" panose="00000800000000000000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668384" y="1594383"/>
            <a:ext cx="2898428" cy="238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90"/>
              </a:lnSpc>
              <a:spcBef>
                <a:spcPct val="0"/>
              </a:spcBef>
            </a:pPr>
            <a:r>
              <a:rPr lang="en-US" sz="1575">
                <a:solidFill>
                  <a:srgbClr val="00000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Hack the Code, Seal the Flaw</a:t>
            </a:r>
            <a:endParaRPr lang="en-US" sz="1575">
              <a:solidFill>
                <a:srgbClr val="000000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666264" y="1971906"/>
            <a:ext cx="2600325" cy="238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90"/>
              </a:lnSpc>
              <a:spcBef>
                <a:spcPct val="0"/>
              </a:spcBef>
            </a:pPr>
            <a:r>
              <a:rPr lang="en-US" sz="1575">
                <a:solidFill>
                  <a:srgbClr val="00000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构建面向未来的智能审计引擎</a:t>
            </a:r>
            <a:endParaRPr lang="en-US" sz="1575">
              <a:solidFill>
                <a:srgbClr val="000000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991784" y="4056846"/>
            <a:ext cx="10980722" cy="3981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5690"/>
              </a:lnSpc>
              <a:spcBef>
                <a:spcPct val="0"/>
              </a:spcBef>
            </a:pPr>
            <a:r>
              <a:rPr lang="en-US" sz="13075">
                <a:solidFill>
                  <a:srgbClr val="00000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自动化</a:t>
            </a:r>
            <a:r>
              <a:rPr lang="en-US" sz="13075">
                <a:solidFill>
                  <a:srgbClr val="00000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代码</a:t>
            </a:r>
            <a:endParaRPr lang="en-US" sz="13075">
              <a:solidFill>
                <a:srgbClr val="000000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  <a:p>
            <a:pPr algn="just">
              <a:lnSpc>
                <a:spcPts val="15690"/>
              </a:lnSpc>
              <a:spcBef>
                <a:spcPct val="0"/>
              </a:spcBef>
            </a:pPr>
            <a:r>
              <a:rPr lang="en-US" sz="13075">
                <a:solidFill>
                  <a:srgbClr val="00000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安全审计平台</a:t>
            </a:r>
            <a:endParaRPr lang="en-US" sz="13075">
              <a:solidFill>
                <a:srgbClr val="000000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991784" y="8360497"/>
            <a:ext cx="1959158" cy="3366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00"/>
              </a:lnSpc>
            </a:pPr>
            <a:r>
              <a:rPr lang="en-US" sz="2250">
                <a:solidFill>
                  <a:srgbClr val="000000"/>
                </a:solidFill>
                <a:latin typeface="Abril Fatface" panose="02000503000000020003"/>
                <a:ea typeface="Abril Fatface" panose="02000503000000020003"/>
                <a:cs typeface="Abril Fatface" panose="02000503000000020003"/>
                <a:sym typeface="Abril Fatface" panose="02000503000000020003"/>
              </a:rPr>
              <a:t>【设计背景】</a:t>
            </a:r>
            <a:endParaRPr lang="en-US" sz="2250">
              <a:solidFill>
                <a:srgbClr val="000000"/>
              </a:solidFill>
              <a:latin typeface="Abril Fatface" panose="02000503000000020003"/>
              <a:ea typeface="Abril Fatface" panose="02000503000000020003"/>
              <a:cs typeface="Abril Fatface" panose="02000503000000020003"/>
              <a:sym typeface="Abril Fatface" panose="02000503000000020003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5218260" y="8360497"/>
            <a:ext cx="2220673" cy="3366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00"/>
              </a:lnSpc>
            </a:pPr>
            <a:r>
              <a:rPr lang="en-US" sz="2250">
                <a:solidFill>
                  <a:srgbClr val="000000"/>
                </a:solidFill>
                <a:latin typeface="Abril Fatface" panose="02000503000000020003"/>
                <a:ea typeface="Abril Fatface" panose="02000503000000020003"/>
                <a:cs typeface="Abril Fatface" panose="02000503000000020003"/>
                <a:sym typeface="Abril Fatface" panose="02000503000000020003"/>
              </a:rPr>
              <a:t>【作品展示】</a:t>
            </a:r>
            <a:endParaRPr lang="en-US" sz="2250">
              <a:solidFill>
                <a:srgbClr val="000000"/>
              </a:solidFill>
              <a:latin typeface="Abril Fatface" panose="02000503000000020003"/>
              <a:ea typeface="Abril Fatface" panose="02000503000000020003"/>
              <a:cs typeface="Abril Fatface" panose="02000503000000020003"/>
              <a:sym typeface="Abril Fatface" panose="02000503000000020003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8638540" y="8360410"/>
            <a:ext cx="2072640" cy="3460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700"/>
              </a:lnSpc>
            </a:pPr>
            <a:r>
              <a:rPr lang="en-US" sz="2250">
                <a:solidFill>
                  <a:srgbClr val="000000"/>
                </a:solidFill>
                <a:latin typeface="Abril Fatface" panose="02000503000000020003"/>
                <a:ea typeface="Abril Fatface" panose="02000503000000020003"/>
                <a:cs typeface="Abril Fatface" panose="02000503000000020003"/>
                <a:sym typeface="Abril Fatface" panose="02000503000000020003"/>
              </a:rPr>
              <a:t>【</a:t>
            </a:r>
            <a:r>
              <a:rPr lang="en-US" sz="2250">
                <a:solidFill>
                  <a:srgbClr val="000000"/>
                </a:solidFill>
                <a:latin typeface="Abril Fatface" panose="02000503000000020003"/>
                <a:ea typeface="Abril Fatface" panose="02000503000000020003"/>
                <a:cs typeface="Abril Fatface" panose="02000503000000020003"/>
                <a:sym typeface="思源黑体 Bold" panose="020B0800000000000000" charset="-122"/>
              </a:rPr>
              <a:t>迭代方向</a:t>
            </a:r>
            <a:r>
              <a:rPr lang="en-US" sz="2250">
                <a:solidFill>
                  <a:srgbClr val="000000"/>
                </a:solidFill>
                <a:latin typeface="Abril Fatface" panose="02000503000000020003"/>
                <a:ea typeface="Abril Fatface" panose="02000503000000020003"/>
                <a:cs typeface="Abril Fatface" panose="02000503000000020003"/>
                <a:sym typeface="Abril Fatface" panose="02000503000000020003"/>
              </a:rPr>
              <a:t>】</a:t>
            </a:r>
            <a:endParaRPr lang="en-US" sz="2250">
              <a:solidFill>
                <a:srgbClr val="000000"/>
              </a:solidFill>
              <a:latin typeface="Abril Fatface" panose="02000503000000020003"/>
              <a:ea typeface="Abril Fatface" panose="02000503000000020003"/>
              <a:cs typeface="Abril Fatface" panose="02000503000000020003"/>
              <a:sym typeface="Abril Fatface" panose="02000503000000020003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2189177" y="8360497"/>
            <a:ext cx="2286051" cy="3366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00"/>
              </a:lnSpc>
            </a:pPr>
            <a:r>
              <a:rPr lang="en-US" sz="2250">
                <a:solidFill>
                  <a:srgbClr val="000000"/>
                </a:solidFill>
                <a:latin typeface="Abril Fatface" panose="02000503000000020003"/>
                <a:ea typeface="Abril Fatface" panose="02000503000000020003"/>
                <a:cs typeface="Abril Fatface" panose="02000503000000020003"/>
                <a:sym typeface="Abril Fatface" panose="02000503000000020003"/>
              </a:rPr>
              <a:t>【技术栈展示】</a:t>
            </a:r>
            <a:endParaRPr lang="en-US" sz="2250">
              <a:solidFill>
                <a:srgbClr val="000000"/>
              </a:solidFill>
              <a:latin typeface="Abril Fatface" panose="02000503000000020003"/>
              <a:ea typeface="Abril Fatface" panose="02000503000000020003"/>
              <a:cs typeface="Abril Fatface" panose="02000503000000020003"/>
              <a:sym typeface="Abril Fatface" panose="02000503000000020003"/>
            </a:endParaRPr>
          </a:p>
        </p:txBody>
      </p:sp>
      <p:sp>
        <p:nvSpPr>
          <p:cNvPr id="19" name="Freeform 19"/>
          <p:cNvSpPr/>
          <p:nvPr/>
        </p:nvSpPr>
        <p:spPr>
          <a:xfrm>
            <a:off x="11619372" y="3509487"/>
            <a:ext cx="2952095" cy="2865068"/>
          </a:xfrm>
          <a:custGeom>
            <a:avLst/>
            <a:gdLst/>
            <a:ahLst/>
            <a:cxnLst/>
            <a:rect l="l" t="t" r="r" b="b"/>
            <a:pathLst>
              <a:path w="2952095" h="2865068">
                <a:moveTo>
                  <a:pt x="0" y="0"/>
                </a:moveTo>
                <a:lnTo>
                  <a:pt x="2952095" y="0"/>
                </a:lnTo>
                <a:lnTo>
                  <a:pt x="2952095" y="2865068"/>
                </a:lnTo>
                <a:lnTo>
                  <a:pt x="0" y="286506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8813" t="-8162" r="-7068" b="-11238"/>
            </a:stretch>
          </a:blipFill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 rot="0">
            <a:off x="0" y="0"/>
            <a:ext cx="9144000" cy="10287000"/>
            <a:chOff x="0" y="0"/>
            <a:chExt cx="12192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2192000" cy="13716000"/>
            </a:xfrm>
            <a:custGeom>
              <a:avLst/>
              <a:gdLst/>
              <a:ahLst/>
              <a:cxnLst/>
              <a:rect l="l" t="t" r="r" b="b"/>
              <a:pathLst>
                <a:path w="12192000" h="13716000">
                  <a:moveTo>
                    <a:pt x="0" y="0"/>
                  </a:moveTo>
                  <a:lnTo>
                    <a:pt x="12192000" y="0"/>
                  </a:lnTo>
                  <a:lnTo>
                    <a:pt x="12192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B500D"/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1241274" y="756777"/>
            <a:ext cx="1501020" cy="247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80"/>
              </a:lnSpc>
            </a:pPr>
            <a:r>
              <a:rPr lang="en-US" sz="1650" b="1">
                <a:solidFill>
                  <a:srgbClr val="FFFFFF"/>
                </a:solidFill>
                <a:latin typeface="Montserrat Ultra-Bold" panose="00000900000000000000"/>
                <a:ea typeface="Montserrat Ultra-Bold" panose="00000900000000000000"/>
                <a:cs typeface="Montserrat Ultra-Bold" panose="00000900000000000000"/>
                <a:sym typeface="Montserrat Ultra-Bold" panose="00000900000000000000"/>
              </a:rPr>
              <a:t>F</a:t>
            </a:r>
            <a:r>
              <a:rPr lang="en-US" sz="1650" b="1">
                <a:solidFill>
                  <a:srgbClr val="FFFFFF"/>
                </a:solidFill>
                <a:latin typeface="Montserrat Ultra-Bold" panose="00000900000000000000"/>
                <a:ea typeface="Montserrat Ultra-Bold" panose="00000900000000000000"/>
                <a:cs typeface="Montserrat Ultra-Bold" panose="00000900000000000000"/>
                <a:sym typeface="Montserrat Ultra-Bold" panose="00000900000000000000"/>
              </a:rPr>
              <a:t>OR world</a:t>
            </a:r>
            <a:endParaRPr lang="en-US" sz="1650" b="1">
              <a:solidFill>
                <a:srgbClr val="FFFFFF"/>
              </a:solidFill>
              <a:latin typeface="Montserrat Ultra-Bold" panose="00000900000000000000"/>
              <a:ea typeface="Montserrat Ultra-Bold" panose="00000900000000000000"/>
              <a:cs typeface="Montserrat Ultra-Bold" panose="00000900000000000000"/>
              <a:sym typeface="Montserrat Ultra-Bold" panose="00000900000000000000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556215" y="1838478"/>
            <a:ext cx="7496346" cy="914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1">
                <a:solidFill>
                  <a:srgbClr val="000000"/>
                </a:solidFill>
                <a:latin typeface="思源黑体 Heavy" panose="020B0A00000000000000" charset="-122"/>
                <a:ea typeface="思源黑体 Heavy" panose="020B0A00000000000000" charset="-122"/>
                <a:cs typeface="思源黑体 Heavy" panose="020B0A00000000000000" charset="-122"/>
                <a:sym typeface="思源黑体 Heavy" panose="020B0A00000000000000" charset="-122"/>
              </a:rPr>
              <a:t>报告展示</a:t>
            </a:r>
            <a:endParaRPr lang="en-US" sz="6000" b="1">
              <a:solidFill>
                <a:srgbClr val="000000"/>
              </a:solidFill>
              <a:latin typeface="思源黑体 Heavy" panose="020B0A00000000000000" charset="-122"/>
              <a:ea typeface="思源黑体 Heavy" panose="020B0A00000000000000" charset="-122"/>
              <a:cs typeface="思源黑体 Heavy" panose="020B0A00000000000000" charset="-122"/>
              <a:sym typeface="思源黑体 Heavy" panose="020B0A00000000000000" charset="-122"/>
            </a:endParaRPr>
          </a:p>
        </p:txBody>
      </p:sp>
      <p:sp>
        <p:nvSpPr>
          <p:cNvPr id="7" name="Freeform 7"/>
          <p:cNvSpPr/>
          <p:nvPr/>
        </p:nvSpPr>
        <p:spPr>
          <a:xfrm>
            <a:off x="871474" y="4406248"/>
            <a:ext cx="3607170" cy="3623723"/>
          </a:xfrm>
          <a:custGeom>
            <a:avLst/>
            <a:gdLst/>
            <a:ahLst/>
            <a:cxnLst/>
            <a:rect l="l" t="t" r="r" b="b"/>
            <a:pathLst>
              <a:path w="3607170" h="3623723">
                <a:moveTo>
                  <a:pt x="0" y="0"/>
                </a:moveTo>
                <a:lnTo>
                  <a:pt x="3607170" y="0"/>
                </a:lnTo>
                <a:lnTo>
                  <a:pt x="3607170" y="3623723"/>
                </a:lnTo>
                <a:lnTo>
                  <a:pt x="0" y="3623723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l="-25533" r="-25533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2238468" y="3444841"/>
            <a:ext cx="1945387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b="1">
                <a:solidFill>
                  <a:srgbClr val="000000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报告一</a:t>
            </a:r>
            <a:endParaRPr lang="en-US" sz="3000" b="1">
              <a:solidFill>
                <a:srgbClr val="000000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思源黑体 Bold" panose="020B0800000000000000" charset="-122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085041" y="8801496"/>
            <a:ext cx="3470151" cy="3503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50"/>
              </a:lnSpc>
            </a:pPr>
            <a:r>
              <a:rPr lang="en-US" sz="1890">
                <a:solidFill>
                  <a:srgbClr val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阐述</a:t>
            </a:r>
            <a:endParaRPr lang="en-US" sz="1890">
              <a:solidFill>
                <a:srgbClr val="000000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</p:txBody>
      </p:sp>
      <p:sp>
        <p:nvSpPr>
          <p:cNvPr id="10" name="Freeform 10"/>
          <p:cNvSpPr/>
          <p:nvPr/>
        </p:nvSpPr>
        <p:spPr>
          <a:xfrm>
            <a:off x="13809361" y="4406248"/>
            <a:ext cx="3607170" cy="3623723"/>
          </a:xfrm>
          <a:custGeom>
            <a:avLst/>
            <a:gdLst/>
            <a:ahLst/>
            <a:cxnLst/>
            <a:rect l="l" t="t" r="r" b="b"/>
            <a:pathLst>
              <a:path w="3607170" h="3623723">
                <a:moveTo>
                  <a:pt x="0" y="0"/>
                </a:moveTo>
                <a:lnTo>
                  <a:pt x="3607170" y="0"/>
                </a:lnTo>
                <a:lnTo>
                  <a:pt x="3607170" y="3623723"/>
                </a:lnTo>
                <a:lnTo>
                  <a:pt x="0" y="362372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5320" r="-25320"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4110099" y="3444841"/>
            <a:ext cx="1945388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b="1">
                <a:solidFill>
                  <a:srgbClr val="FFFFFF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报告一</a:t>
            </a:r>
            <a:endParaRPr lang="en-US" sz="3000" b="1">
              <a:solidFill>
                <a:srgbClr val="FFFFFF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思源黑体 Bold" panose="020B0800000000000000" charset="-122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3549930" y="8801496"/>
            <a:ext cx="3470151" cy="3503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50"/>
              </a:lnSpc>
            </a:pPr>
            <a:r>
              <a:rPr lang="en-US" sz="1890">
                <a:solidFill>
                  <a:srgbClr val="FFFFFF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阐述</a:t>
            </a:r>
            <a:endParaRPr lang="en-US" sz="1890">
              <a:solidFill>
                <a:srgbClr val="FFFFFF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</p:txBody>
      </p:sp>
      <p:sp>
        <p:nvSpPr>
          <p:cNvPr id="13" name="Freeform 13"/>
          <p:cNvSpPr/>
          <p:nvPr/>
        </p:nvSpPr>
        <p:spPr>
          <a:xfrm>
            <a:off x="7337175" y="4406248"/>
            <a:ext cx="3607170" cy="3623723"/>
          </a:xfrm>
          <a:custGeom>
            <a:avLst/>
            <a:gdLst/>
            <a:ahLst/>
            <a:cxnLst/>
            <a:rect l="l" t="t" r="r" b="b"/>
            <a:pathLst>
              <a:path w="3607170" h="3623723">
                <a:moveTo>
                  <a:pt x="0" y="0"/>
                </a:moveTo>
                <a:lnTo>
                  <a:pt x="3607170" y="0"/>
                </a:lnTo>
                <a:lnTo>
                  <a:pt x="3607170" y="3623723"/>
                </a:lnTo>
                <a:lnTo>
                  <a:pt x="0" y="362372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5391" r="-25391"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8171308" y="3444841"/>
            <a:ext cx="1945387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b="1">
                <a:solidFill>
                  <a:srgbClr val="FFFFFF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报告一</a:t>
            </a:r>
            <a:endParaRPr lang="en-US" sz="3000" b="1">
              <a:solidFill>
                <a:srgbClr val="FFFFFF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思源黑体 Bold" panose="020B0800000000000000" charset="-122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7314362" y="8801496"/>
            <a:ext cx="3470151" cy="3503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50"/>
              </a:lnSpc>
            </a:pPr>
            <a:r>
              <a:rPr lang="en-US" sz="1890">
                <a:solidFill>
                  <a:srgbClr val="FFFFFF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阐述</a:t>
            </a:r>
            <a:endParaRPr lang="en-US" sz="1890">
              <a:solidFill>
                <a:srgbClr val="FFFFFF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4823594" y="1707018"/>
            <a:ext cx="1829464" cy="3702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2100">
                <a:solidFill>
                  <a:srgbClr val="808080"/>
                </a:solidFill>
                <a:latin typeface="Abril Fatface" panose="02000503000000020003"/>
                <a:ea typeface="Abril Fatface" panose="02000503000000020003"/>
                <a:cs typeface="Abril Fatface" panose="02000503000000020003"/>
                <a:sym typeface="Abril Fatface" panose="02000503000000020003"/>
              </a:rPr>
              <a:t>Creation</a:t>
            </a:r>
            <a:endParaRPr lang="en-US" sz="2100">
              <a:solidFill>
                <a:srgbClr val="808080"/>
              </a:solidFill>
              <a:latin typeface="Abril Fatface" panose="02000503000000020003"/>
              <a:ea typeface="Abril Fatface" panose="02000503000000020003"/>
              <a:cs typeface="Abril Fatface" panose="02000503000000020003"/>
              <a:sym typeface="Abril Fatface" panose="02000503000000020003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4324581" y="2136542"/>
            <a:ext cx="2328477" cy="476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890"/>
              </a:lnSpc>
            </a:pPr>
            <a:r>
              <a:rPr lang="en-US" sz="1575">
                <a:solidFill>
                  <a:srgbClr val="80808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portfolio represents</a:t>
            </a:r>
            <a:endParaRPr lang="en-US" sz="1575">
              <a:solidFill>
                <a:srgbClr val="808080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  <a:p>
            <a:pPr algn="r">
              <a:lnSpc>
                <a:spcPts val="1890"/>
              </a:lnSpc>
            </a:pPr>
            <a:r>
              <a:rPr lang="en-US" sz="1575">
                <a:solidFill>
                  <a:srgbClr val="80808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an evolution</a:t>
            </a:r>
            <a:endParaRPr lang="en-US" sz="1575">
              <a:solidFill>
                <a:srgbClr val="808080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</p:txBody>
      </p:sp>
      <p:sp>
        <p:nvSpPr>
          <p:cNvPr id="18" name="Freeform 7"/>
          <p:cNvSpPr/>
          <p:nvPr/>
        </p:nvSpPr>
        <p:spPr>
          <a:xfrm>
            <a:off x="7314819" y="4381483"/>
            <a:ext cx="3607170" cy="3623723"/>
          </a:xfrm>
          <a:custGeom>
            <a:avLst/>
            <a:gdLst/>
            <a:ahLst/>
            <a:cxnLst/>
            <a:rect l="l" t="t" r="r" b="b"/>
            <a:pathLst>
              <a:path w="3607170" h="3623723">
                <a:moveTo>
                  <a:pt x="0" y="0"/>
                </a:moveTo>
                <a:lnTo>
                  <a:pt x="3607170" y="0"/>
                </a:lnTo>
                <a:lnTo>
                  <a:pt x="3607170" y="3623723"/>
                </a:lnTo>
                <a:lnTo>
                  <a:pt x="0" y="3623723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l="-25533" r="-25533"/>
            </a:stretch>
          </a:blipFill>
        </p:spPr>
      </p:sp>
      <p:sp>
        <p:nvSpPr>
          <p:cNvPr id="19" name="Freeform 7"/>
          <p:cNvSpPr/>
          <p:nvPr/>
        </p:nvSpPr>
        <p:spPr>
          <a:xfrm>
            <a:off x="13792454" y="4381483"/>
            <a:ext cx="3607170" cy="3623723"/>
          </a:xfrm>
          <a:custGeom>
            <a:avLst/>
            <a:gdLst/>
            <a:ahLst/>
            <a:cxnLst/>
            <a:rect l="l" t="t" r="r" b="b"/>
            <a:pathLst>
              <a:path w="3607170" h="3623723">
                <a:moveTo>
                  <a:pt x="0" y="0"/>
                </a:moveTo>
                <a:lnTo>
                  <a:pt x="3607170" y="0"/>
                </a:lnTo>
                <a:lnTo>
                  <a:pt x="3607170" y="3623723"/>
                </a:lnTo>
                <a:lnTo>
                  <a:pt x="0" y="3623723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l="-25533" r="-25533"/>
            </a:stretch>
          </a:blipFill>
        </p:spPr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 rot="0">
            <a:off x="12831098" y="1795460"/>
            <a:ext cx="3873372" cy="2717546"/>
            <a:chOff x="0" y="0"/>
            <a:chExt cx="5164496" cy="362339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164455" cy="3623437"/>
            </a:xfrm>
            <a:custGeom>
              <a:avLst/>
              <a:gdLst/>
              <a:ahLst/>
              <a:cxnLst/>
              <a:rect l="l" t="t" r="r" b="b"/>
              <a:pathLst>
                <a:path w="5164455" h="3623437">
                  <a:moveTo>
                    <a:pt x="0" y="0"/>
                  </a:moveTo>
                  <a:lnTo>
                    <a:pt x="5164455" y="0"/>
                  </a:lnTo>
                  <a:lnTo>
                    <a:pt x="5164455" y="3623437"/>
                  </a:lnTo>
                  <a:lnTo>
                    <a:pt x="0" y="3623437"/>
                  </a:lnTo>
                  <a:close/>
                </a:path>
              </a:pathLst>
            </a:custGeom>
            <a:solidFill>
              <a:srgbClr val="FB500D"/>
            </a:solidFill>
          </p:spPr>
        </p:sp>
      </p:grpSp>
      <p:sp>
        <p:nvSpPr>
          <p:cNvPr id="5" name="Freeform 5"/>
          <p:cNvSpPr/>
          <p:nvPr/>
        </p:nvSpPr>
        <p:spPr>
          <a:xfrm>
            <a:off x="7415365" y="1795461"/>
            <a:ext cx="4795685" cy="7398544"/>
          </a:xfrm>
          <a:custGeom>
            <a:avLst/>
            <a:gdLst/>
            <a:ahLst/>
            <a:cxnLst/>
            <a:rect l="l" t="t" r="r" b="b"/>
            <a:pathLst>
              <a:path w="4795685" h="7398544">
                <a:moveTo>
                  <a:pt x="0" y="0"/>
                </a:moveTo>
                <a:lnTo>
                  <a:pt x="4795685" y="0"/>
                </a:lnTo>
                <a:lnTo>
                  <a:pt x="4795685" y="7398545"/>
                </a:lnTo>
                <a:lnTo>
                  <a:pt x="0" y="7398545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l="-1471" r="-1471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2831098" y="5143500"/>
            <a:ext cx="3873372" cy="4050507"/>
          </a:xfrm>
          <a:custGeom>
            <a:avLst/>
            <a:gdLst/>
            <a:ahLst/>
            <a:cxnLst/>
            <a:rect l="l" t="t" r="r" b="b"/>
            <a:pathLst>
              <a:path w="3873372" h="4050507">
                <a:moveTo>
                  <a:pt x="0" y="0"/>
                </a:moveTo>
                <a:lnTo>
                  <a:pt x="3873372" y="0"/>
                </a:lnTo>
                <a:lnTo>
                  <a:pt x="3873372" y="4050507"/>
                </a:lnTo>
                <a:lnTo>
                  <a:pt x="0" y="40505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3309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241274" y="756777"/>
            <a:ext cx="1501020" cy="247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80"/>
              </a:lnSpc>
            </a:pPr>
            <a:r>
              <a:rPr lang="en-US" sz="1650" b="1">
                <a:solidFill>
                  <a:srgbClr val="FFFFFF"/>
                </a:solidFill>
                <a:latin typeface="Montserrat Ultra-Bold" panose="00000900000000000000"/>
                <a:ea typeface="Montserrat Ultra-Bold" panose="00000900000000000000"/>
                <a:cs typeface="Montserrat Ultra-Bold" panose="00000900000000000000"/>
                <a:sym typeface="Montserrat Ultra-Bold" panose="00000900000000000000"/>
              </a:rPr>
              <a:t>F</a:t>
            </a:r>
            <a:r>
              <a:rPr lang="en-US" sz="1650" b="1">
                <a:solidFill>
                  <a:srgbClr val="FFFFFF"/>
                </a:solidFill>
                <a:latin typeface="Montserrat Ultra-Bold" panose="00000900000000000000"/>
                <a:ea typeface="Montserrat Ultra-Bold" panose="00000900000000000000"/>
                <a:cs typeface="Montserrat Ultra-Bold" panose="00000900000000000000"/>
                <a:sym typeface="Montserrat Ultra-Bold" panose="00000900000000000000"/>
              </a:rPr>
              <a:t>OR world</a:t>
            </a:r>
            <a:endParaRPr lang="en-US" sz="1650" b="1">
              <a:solidFill>
                <a:srgbClr val="FFFFFF"/>
              </a:solidFill>
              <a:latin typeface="Montserrat Ultra-Bold" panose="00000900000000000000"/>
              <a:ea typeface="Montserrat Ultra-Bold" panose="00000900000000000000"/>
              <a:cs typeface="Montserrat Ultra-Bold" panose="00000900000000000000"/>
              <a:sym typeface="Montserrat Ultra-Bold" panose="00000900000000000000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556215" y="1838478"/>
            <a:ext cx="5124621" cy="923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zh-CN" altLang="en-US" sz="6000" b="1">
                <a:solidFill>
                  <a:srgbClr val="FFFFFF"/>
                </a:solidFill>
                <a:latin typeface="思源黑体 Heavy" panose="020B0A00000000000000" charset="-122"/>
                <a:ea typeface="思源黑体 Heavy" panose="020B0A00000000000000" charset="-122"/>
                <a:cs typeface="思源黑体 Heavy" panose="020B0A00000000000000" charset="-122"/>
                <a:sym typeface="思源黑体 Heavy" panose="020B0A00000000000000" charset="-122"/>
              </a:rPr>
              <a:t>平台</a:t>
            </a:r>
            <a:r>
              <a:rPr lang="zh-CN" altLang="en-US" sz="6000" b="1">
                <a:solidFill>
                  <a:srgbClr val="FFFFFF"/>
                </a:solidFill>
                <a:latin typeface="思源黑体 Heavy" panose="020B0A00000000000000" charset="-122"/>
                <a:ea typeface="思源黑体 Heavy" panose="020B0A00000000000000" charset="-122"/>
                <a:cs typeface="思源黑体 Heavy" panose="020B0A00000000000000" charset="-122"/>
                <a:sym typeface="思源黑体 Heavy" panose="020B0A00000000000000" charset="-122"/>
              </a:rPr>
              <a:t>演示</a:t>
            </a:r>
            <a:endParaRPr lang="zh-CN" altLang="en-US" sz="6000" b="1">
              <a:solidFill>
                <a:srgbClr val="FFFFFF"/>
              </a:solidFill>
              <a:latin typeface="思源黑体 Heavy" panose="020B0A00000000000000" charset="-122"/>
              <a:ea typeface="思源黑体 Heavy" panose="020B0A00000000000000" charset="-122"/>
              <a:cs typeface="思源黑体 Heavy" panose="020B0A00000000000000" charset="-122"/>
              <a:sym typeface="思源黑体 Heavy" panose="020B0A00000000000000" charset="-122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584960" y="6084570"/>
            <a:ext cx="3356610" cy="3600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810"/>
              </a:lnSpc>
            </a:pPr>
            <a:r>
              <a:rPr lang="zh-CN" altLang="en-US" sz="1800">
                <a:solidFill>
                  <a:srgbClr val="F2F2F2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本视频为平台的功能操作演示</a:t>
            </a:r>
            <a:endParaRPr lang="zh-CN" altLang="en-US" sz="1800">
              <a:solidFill>
                <a:srgbClr val="F2F2F2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584960" y="5179695"/>
            <a:ext cx="1338580" cy="4616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altLang="zh-CN" sz="3000" b="1">
                <a:solidFill>
                  <a:srgbClr val="FFFFFF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AI </a:t>
            </a:r>
            <a:r>
              <a:rPr lang="zh-CN" altLang="en-US" sz="3000" b="1">
                <a:solidFill>
                  <a:srgbClr val="FFFFFF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驱动</a:t>
            </a:r>
            <a:r>
              <a:rPr lang="en-US" altLang="zh-CN" sz="3000" b="1">
                <a:solidFill>
                  <a:srgbClr val="FFFFFF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 </a:t>
            </a:r>
            <a:endParaRPr lang="zh-CN" altLang="en-US" sz="3000" b="1">
              <a:solidFill>
                <a:srgbClr val="FFFFFF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思源黑体 Bold" panose="020B0800000000000000" charset="-122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588024" y="8703564"/>
            <a:ext cx="2328477" cy="476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90"/>
              </a:lnSpc>
            </a:pPr>
            <a:r>
              <a:rPr lang="en-US" sz="1575">
                <a:solidFill>
                  <a:srgbClr val="FFFFFF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portfolio represents</a:t>
            </a:r>
            <a:endParaRPr lang="en-US" sz="1575">
              <a:solidFill>
                <a:srgbClr val="FFFFFF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  <a:p>
            <a:pPr algn="l">
              <a:lnSpc>
                <a:spcPts val="1890"/>
              </a:lnSpc>
            </a:pPr>
            <a:r>
              <a:rPr lang="en-US" sz="1575">
                <a:solidFill>
                  <a:srgbClr val="FFFFFF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an evolution</a:t>
            </a:r>
            <a:endParaRPr lang="en-US" sz="1575">
              <a:solidFill>
                <a:srgbClr val="FFFFFF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937625" y="1028700"/>
            <a:ext cx="1751330" cy="5530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3000" b="1">
                <a:solidFill>
                  <a:srgbClr val="FFFFFF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代码审计</a:t>
            </a:r>
            <a:endParaRPr lang="zh-CN" altLang="en-US" sz="3000" b="1">
              <a:solidFill>
                <a:srgbClr val="FFFFFF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思源黑体 Bold" panose="020B0800000000000000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3844905" y="4551680"/>
            <a:ext cx="1827530" cy="5530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3000" b="1">
                <a:solidFill>
                  <a:srgbClr val="FFFFFF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漏洞</a:t>
            </a:r>
            <a:r>
              <a:rPr lang="zh-CN" altLang="en-US" sz="3000" b="1">
                <a:solidFill>
                  <a:srgbClr val="FFFFFF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提交</a:t>
            </a:r>
            <a:endParaRPr lang="zh-CN" altLang="en-US" sz="3000" b="1">
              <a:solidFill>
                <a:srgbClr val="FFFFFF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思源黑体 Bold" panose="020B0800000000000000" charset="-122"/>
            </a:endParaRPr>
          </a:p>
        </p:txBody>
      </p:sp>
      <p:sp>
        <p:nvSpPr>
          <p:cNvPr id="15" name="TextBox 9"/>
          <p:cNvSpPr txBox="1"/>
          <p:nvPr/>
        </p:nvSpPr>
        <p:spPr>
          <a:xfrm>
            <a:off x="13433425" y="2324100"/>
            <a:ext cx="1212215" cy="12376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 algn="l">
              <a:lnSpc>
                <a:spcPts val="9655"/>
              </a:lnSpc>
            </a:pPr>
            <a:r>
              <a:rPr lang="en-US" sz="8045">
                <a:solidFill>
                  <a:srgbClr val="F5A121"/>
                </a:solidFill>
                <a:latin typeface="Abril Fatface" panose="02000503000000020003"/>
                <a:ea typeface="Abril Fatface" panose="02000503000000020003"/>
                <a:cs typeface="Abril Fatface" panose="02000503000000020003"/>
                <a:sym typeface="Abril Fatface" panose="02000503000000020003"/>
              </a:rPr>
              <a:t>AI</a:t>
            </a:r>
            <a:endParaRPr lang="en-US" sz="8045">
              <a:solidFill>
                <a:srgbClr val="F5A121"/>
              </a:solidFill>
              <a:latin typeface="Abril Fatface" panose="02000503000000020003"/>
              <a:ea typeface="Abril Fatface" panose="02000503000000020003"/>
              <a:cs typeface="Abril Fatface" panose="02000503000000020003"/>
              <a:sym typeface="Abril Fatface" panose="02000503000000020003"/>
            </a:endParaRPr>
          </a:p>
        </p:txBody>
      </p:sp>
      <p:sp>
        <p:nvSpPr>
          <p:cNvPr id="16" name="TextBox 10"/>
          <p:cNvSpPr txBox="1"/>
          <p:nvPr/>
        </p:nvSpPr>
        <p:spPr>
          <a:xfrm>
            <a:off x="13433628" y="3543521"/>
            <a:ext cx="2668162" cy="5850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p>
            <a:pPr algn="l">
              <a:lnSpc>
                <a:spcPts val="2315"/>
              </a:lnSpc>
            </a:pPr>
            <a:r>
              <a:rPr lang="en-US" sz="1930">
                <a:solidFill>
                  <a:srgbClr val="F5A121"/>
                </a:solidFill>
                <a:latin typeface="Abril Fatface" panose="02000503000000020003"/>
                <a:ea typeface="Abril Fatface" panose="02000503000000020003"/>
                <a:cs typeface="Abril Fatface" panose="02000503000000020003"/>
                <a:sym typeface="Abril Fatface" panose="02000503000000020003"/>
              </a:rPr>
              <a:t>automatic code security audit platform</a:t>
            </a:r>
            <a:endParaRPr lang="en-US" sz="1930">
              <a:solidFill>
                <a:srgbClr val="F5A121"/>
              </a:solidFill>
              <a:latin typeface="Abril Fatface" panose="02000503000000020003"/>
              <a:ea typeface="Abril Fatface" panose="02000503000000020003"/>
              <a:cs typeface="Abril Fatface" panose="02000503000000020003"/>
              <a:sym typeface="Abril Fatface" panose="02000503000000020003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556385" y="6896100"/>
            <a:ext cx="2021840" cy="36830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zh-CN" altLang="en-US" sz="1800">
                <a:solidFill>
                  <a:srgbClr val="F2F2F2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</a:rPr>
              <a:t>闭环智能系统</a:t>
            </a:r>
            <a:endParaRPr lang="zh-CN" altLang="en-US" sz="160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4" name="Group 4"/>
          <p:cNvGrpSpPr/>
          <p:nvPr/>
        </p:nvGrpSpPr>
        <p:grpSpPr>
          <a:xfrm rot="0">
            <a:off x="-1457325" y="1273016"/>
            <a:ext cx="20516848" cy="7955281"/>
            <a:chOff x="0" y="0"/>
            <a:chExt cx="27355798" cy="1060704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7355800" cy="10607040"/>
            </a:xfrm>
            <a:custGeom>
              <a:avLst/>
              <a:gdLst/>
              <a:ahLst/>
              <a:cxnLst/>
              <a:rect l="l" t="t" r="r" b="b"/>
              <a:pathLst>
                <a:path w="27355800" h="10607040">
                  <a:moveTo>
                    <a:pt x="0" y="0"/>
                  </a:moveTo>
                  <a:lnTo>
                    <a:pt x="27355800" y="0"/>
                  </a:lnTo>
                  <a:lnTo>
                    <a:pt x="27355800" y="10607040"/>
                  </a:lnTo>
                  <a:lnTo>
                    <a:pt x="0" y="10607040"/>
                  </a:lnTo>
                  <a:close/>
                </a:path>
              </a:pathLst>
            </a:custGeom>
            <a:solidFill>
              <a:srgbClr val="FB500D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2078265" y="3112880"/>
            <a:ext cx="9145993" cy="13715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800"/>
              </a:lnSpc>
            </a:pPr>
            <a:r>
              <a:rPr lang="en-US" sz="9000">
                <a:solidFill>
                  <a:srgbClr val="000000"/>
                </a:solidFill>
                <a:latin typeface="Abril Fatface" panose="02000503000000020003"/>
                <a:ea typeface="Abril Fatface" panose="02000503000000020003"/>
                <a:cs typeface="Abril Fatface" panose="02000503000000020003"/>
                <a:sym typeface="Abril Fatface" panose="02000503000000020003"/>
              </a:rPr>
              <a:t>PART  THREE</a:t>
            </a:r>
            <a:endParaRPr lang="en-US" sz="9000">
              <a:solidFill>
                <a:srgbClr val="000000"/>
              </a:solidFill>
              <a:latin typeface="Abril Fatface" panose="02000503000000020003"/>
              <a:ea typeface="Abril Fatface" panose="02000503000000020003"/>
              <a:cs typeface="Abril Fatface" panose="02000503000000020003"/>
              <a:sym typeface="Abril Fatface" panose="02000503000000020003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969680" y="4514486"/>
            <a:ext cx="7320052" cy="1846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400"/>
              </a:lnSpc>
            </a:pPr>
            <a:r>
              <a:rPr lang="en-US" sz="12000" b="1">
                <a:solidFill>
                  <a:srgbClr val="000000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迭代方向</a:t>
            </a:r>
            <a:endParaRPr lang="en-US" sz="12000" b="1">
              <a:solidFill>
                <a:srgbClr val="000000"/>
              </a:solidFill>
              <a:latin typeface="思源黑体 Heavy" panose="020B0A00000000000000" charset="-122"/>
              <a:ea typeface="思源黑体 Heavy" panose="020B0A00000000000000" charset="-122"/>
              <a:cs typeface="思源黑体 Heavy" panose="020B0A00000000000000" charset="-122"/>
              <a:sym typeface="思源黑体 Heavy" panose="020B0A00000000000000" charset="-122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7659100" y="2313388"/>
            <a:ext cx="9146365" cy="5715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5000"/>
              </a:lnSpc>
            </a:pPr>
            <a:r>
              <a:rPr lang="en-US" sz="37500">
                <a:solidFill>
                  <a:srgbClr val="000000"/>
                </a:solidFill>
                <a:latin typeface="Abril Fatface" panose="02000503000000020003"/>
                <a:ea typeface="Abril Fatface" panose="02000503000000020003"/>
                <a:cs typeface="Abril Fatface" panose="02000503000000020003"/>
                <a:sym typeface="Abril Fatface" panose="02000503000000020003"/>
              </a:rPr>
              <a:t>03</a:t>
            </a:r>
            <a:endParaRPr lang="en-US" sz="37500">
              <a:solidFill>
                <a:srgbClr val="000000"/>
              </a:solidFill>
              <a:latin typeface="Abril Fatface" panose="02000503000000020003"/>
              <a:ea typeface="Abril Fatface" panose="02000503000000020003"/>
              <a:cs typeface="Abril Fatface" panose="02000503000000020003"/>
              <a:sym typeface="Abril Fatface" panose="02000503000000020003"/>
            </a:endParaRPr>
          </a:p>
        </p:txBody>
      </p:sp>
      <p:sp>
        <p:nvSpPr>
          <p:cNvPr id="9" name="AutoShape 9"/>
          <p:cNvSpPr/>
          <p:nvPr/>
        </p:nvSpPr>
        <p:spPr>
          <a:xfrm>
            <a:off x="2111538" y="2717342"/>
            <a:ext cx="657379" cy="4903"/>
          </a:xfrm>
          <a:prstGeom prst="line">
            <a:avLst/>
          </a:prstGeom>
          <a:ln w="476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0" name="Group 10"/>
          <p:cNvGrpSpPr/>
          <p:nvPr/>
        </p:nvGrpSpPr>
        <p:grpSpPr>
          <a:xfrm rot="0">
            <a:off x="10448925" y="1683543"/>
            <a:ext cx="7134225" cy="7134225"/>
            <a:chOff x="0" y="0"/>
            <a:chExt cx="9512300" cy="95123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9512300" cy="9512300"/>
            </a:xfrm>
            <a:custGeom>
              <a:avLst/>
              <a:gdLst/>
              <a:ahLst/>
              <a:cxnLst/>
              <a:rect l="l" t="t" r="r" b="b"/>
              <a:pathLst>
                <a:path w="9512300" h="9512300">
                  <a:moveTo>
                    <a:pt x="0" y="4756150"/>
                  </a:moveTo>
                  <a:cubicBezTo>
                    <a:pt x="0" y="2129409"/>
                    <a:pt x="2129409" y="0"/>
                    <a:pt x="4756150" y="0"/>
                  </a:cubicBezTo>
                  <a:lnTo>
                    <a:pt x="4756150" y="12700"/>
                  </a:lnTo>
                  <a:lnTo>
                    <a:pt x="4756150" y="0"/>
                  </a:lnTo>
                  <a:cubicBezTo>
                    <a:pt x="7382891" y="0"/>
                    <a:pt x="9512300" y="2129409"/>
                    <a:pt x="9512300" y="4756150"/>
                  </a:cubicBezTo>
                  <a:lnTo>
                    <a:pt x="9499600" y="4756150"/>
                  </a:lnTo>
                  <a:lnTo>
                    <a:pt x="9512300" y="4756150"/>
                  </a:lnTo>
                  <a:cubicBezTo>
                    <a:pt x="9512300" y="7382891"/>
                    <a:pt x="7382891" y="9512300"/>
                    <a:pt x="4756150" y="9512300"/>
                  </a:cubicBezTo>
                  <a:lnTo>
                    <a:pt x="4756150" y="9499600"/>
                  </a:lnTo>
                  <a:lnTo>
                    <a:pt x="4756150" y="9512300"/>
                  </a:lnTo>
                  <a:cubicBezTo>
                    <a:pt x="2129409" y="9512300"/>
                    <a:pt x="0" y="7382891"/>
                    <a:pt x="0" y="4756150"/>
                  </a:cubicBezTo>
                  <a:lnTo>
                    <a:pt x="12700" y="4756150"/>
                  </a:lnTo>
                  <a:lnTo>
                    <a:pt x="25400" y="4756150"/>
                  </a:lnTo>
                  <a:lnTo>
                    <a:pt x="12700" y="4756150"/>
                  </a:lnTo>
                  <a:lnTo>
                    <a:pt x="0" y="4756150"/>
                  </a:lnTo>
                  <a:moveTo>
                    <a:pt x="25400" y="4756150"/>
                  </a:moveTo>
                  <a:cubicBezTo>
                    <a:pt x="25400" y="4763135"/>
                    <a:pt x="19685" y="4768850"/>
                    <a:pt x="12700" y="4768850"/>
                  </a:cubicBezTo>
                  <a:cubicBezTo>
                    <a:pt x="5715" y="4768850"/>
                    <a:pt x="0" y="4763135"/>
                    <a:pt x="0" y="4756150"/>
                  </a:cubicBezTo>
                  <a:cubicBezTo>
                    <a:pt x="0" y="4749165"/>
                    <a:pt x="5715" y="4743450"/>
                    <a:pt x="12700" y="4743450"/>
                  </a:cubicBezTo>
                  <a:cubicBezTo>
                    <a:pt x="19685" y="4743450"/>
                    <a:pt x="25400" y="4749165"/>
                    <a:pt x="25400" y="4756150"/>
                  </a:cubicBezTo>
                  <a:cubicBezTo>
                    <a:pt x="25400" y="7368921"/>
                    <a:pt x="2143379" y="9486900"/>
                    <a:pt x="4756150" y="9486900"/>
                  </a:cubicBezTo>
                  <a:cubicBezTo>
                    <a:pt x="7368921" y="9486900"/>
                    <a:pt x="9486900" y="7368921"/>
                    <a:pt x="9486900" y="4756150"/>
                  </a:cubicBezTo>
                  <a:cubicBezTo>
                    <a:pt x="9486900" y="2143379"/>
                    <a:pt x="7368921" y="25400"/>
                    <a:pt x="4756150" y="25400"/>
                  </a:cubicBezTo>
                  <a:lnTo>
                    <a:pt x="4756150" y="12700"/>
                  </a:lnTo>
                  <a:lnTo>
                    <a:pt x="4756150" y="25400"/>
                  </a:lnTo>
                  <a:cubicBezTo>
                    <a:pt x="2143379" y="25400"/>
                    <a:pt x="25400" y="2143379"/>
                    <a:pt x="25400" y="475615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12" name="Group 12"/>
          <p:cNvGrpSpPr/>
          <p:nvPr/>
        </p:nvGrpSpPr>
        <p:grpSpPr>
          <a:xfrm rot="0">
            <a:off x="10214610" y="5235686"/>
            <a:ext cx="579120" cy="579120"/>
            <a:chOff x="0" y="0"/>
            <a:chExt cx="772160" cy="772160"/>
          </a:xfrm>
        </p:grpSpPr>
        <p:sp>
          <p:nvSpPr>
            <p:cNvPr id="13" name="Freeform 13"/>
            <p:cNvSpPr/>
            <p:nvPr/>
          </p:nvSpPr>
          <p:spPr>
            <a:xfrm>
              <a:off x="12700" y="12700"/>
              <a:ext cx="746760" cy="746760"/>
            </a:xfrm>
            <a:custGeom>
              <a:avLst/>
              <a:gdLst/>
              <a:ahLst/>
              <a:cxnLst/>
              <a:rect l="l" t="t" r="r" b="b"/>
              <a:pathLst>
                <a:path w="746760" h="746760">
                  <a:moveTo>
                    <a:pt x="0" y="373380"/>
                  </a:moveTo>
                  <a:cubicBezTo>
                    <a:pt x="0" y="167132"/>
                    <a:pt x="167132" y="0"/>
                    <a:pt x="373380" y="0"/>
                  </a:cubicBezTo>
                  <a:cubicBezTo>
                    <a:pt x="579628" y="0"/>
                    <a:pt x="746760" y="167132"/>
                    <a:pt x="746760" y="373380"/>
                  </a:cubicBezTo>
                  <a:cubicBezTo>
                    <a:pt x="746760" y="579628"/>
                    <a:pt x="579628" y="746760"/>
                    <a:pt x="373380" y="746760"/>
                  </a:cubicBezTo>
                  <a:cubicBezTo>
                    <a:pt x="167132" y="746760"/>
                    <a:pt x="0" y="579628"/>
                    <a:pt x="0" y="373380"/>
                  </a:cubicBezTo>
                  <a:close/>
                </a:path>
              </a:pathLst>
            </a:custGeom>
            <a:solidFill>
              <a:srgbClr val="FB500D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0" y="0"/>
              <a:ext cx="772160" cy="772160"/>
            </a:xfrm>
            <a:custGeom>
              <a:avLst/>
              <a:gdLst/>
              <a:ahLst/>
              <a:cxnLst/>
              <a:rect l="l" t="t" r="r" b="b"/>
              <a:pathLst>
                <a:path w="772160" h="772160">
                  <a:moveTo>
                    <a:pt x="0" y="386080"/>
                  </a:moveTo>
                  <a:cubicBezTo>
                    <a:pt x="0" y="172847"/>
                    <a:pt x="172847" y="0"/>
                    <a:pt x="386080" y="0"/>
                  </a:cubicBezTo>
                  <a:lnTo>
                    <a:pt x="386080" y="12700"/>
                  </a:lnTo>
                  <a:lnTo>
                    <a:pt x="386080" y="0"/>
                  </a:lnTo>
                  <a:cubicBezTo>
                    <a:pt x="599313" y="0"/>
                    <a:pt x="772160" y="172847"/>
                    <a:pt x="772160" y="386080"/>
                  </a:cubicBezTo>
                  <a:cubicBezTo>
                    <a:pt x="772160" y="599313"/>
                    <a:pt x="599313" y="772160"/>
                    <a:pt x="386080" y="772160"/>
                  </a:cubicBezTo>
                  <a:lnTo>
                    <a:pt x="386080" y="759460"/>
                  </a:lnTo>
                  <a:lnTo>
                    <a:pt x="386080" y="772160"/>
                  </a:lnTo>
                  <a:cubicBezTo>
                    <a:pt x="172847" y="772160"/>
                    <a:pt x="0" y="599313"/>
                    <a:pt x="0" y="386080"/>
                  </a:cubicBezTo>
                  <a:lnTo>
                    <a:pt x="12700" y="386080"/>
                  </a:lnTo>
                  <a:lnTo>
                    <a:pt x="22479" y="394208"/>
                  </a:lnTo>
                  <a:cubicBezTo>
                    <a:pt x="19050" y="398272"/>
                    <a:pt x="13462" y="399796"/>
                    <a:pt x="8382" y="398018"/>
                  </a:cubicBezTo>
                  <a:cubicBezTo>
                    <a:pt x="3302" y="396240"/>
                    <a:pt x="0" y="391414"/>
                    <a:pt x="0" y="386080"/>
                  </a:cubicBezTo>
                  <a:moveTo>
                    <a:pt x="25400" y="386080"/>
                  </a:moveTo>
                  <a:lnTo>
                    <a:pt x="12700" y="386080"/>
                  </a:lnTo>
                  <a:lnTo>
                    <a:pt x="2921" y="377952"/>
                  </a:lnTo>
                  <a:cubicBezTo>
                    <a:pt x="6350" y="373888"/>
                    <a:pt x="11938" y="372364"/>
                    <a:pt x="17018" y="374142"/>
                  </a:cubicBezTo>
                  <a:cubicBezTo>
                    <a:pt x="22098" y="375920"/>
                    <a:pt x="25400" y="380746"/>
                    <a:pt x="25400" y="386080"/>
                  </a:cubicBezTo>
                  <a:cubicBezTo>
                    <a:pt x="25400" y="585216"/>
                    <a:pt x="186944" y="746760"/>
                    <a:pt x="386080" y="746760"/>
                  </a:cubicBezTo>
                  <a:cubicBezTo>
                    <a:pt x="585216" y="746760"/>
                    <a:pt x="746760" y="585216"/>
                    <a:pt x="746760" y="386080"/>
                  </a:cubicBezTo>
                  <a:lnTo>
                    <a:pt x="759460" y="386080"/>
                  </a:lnTo>
                  <a:lnTo>
                    <a:pt x="746760" y="386080"/>
                  </a:lnTo>
                  <a:cubicBezTo>
                    <a:pt x="746760" y="186944"/>
                    <a:pt x="585216" y="25400"/>
                    <a:pt x="386080" y="25400"/>
                  </a:cubicBezTo>
                  <a:lnTo>
                    <a:pt x="386080" y="12700"/>
                  </a:lnTo>
                  <a:lnTo>
                    <a:pt x="386080" y="25400"/>
                  </a:lnTo>
                  <a:cubicBezTo>
                    <a:pt x="186944" y="25400"/>
                    <a:pt x="25400" y="186944"/>
                    <a:pt x="25400" y="38608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15" name="TextBox 15"/>
          <p:cNvSpPr txBox="1"/>
          <p:nvPr/>
        </p:nvSpPr>
        <p:spPr>
          <a:xfrm>
            <a:off x="1241274" y="756777"/>
            <a:ext cx="1501020" cy="247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80"/>
              </a:lnSpc>
            </a:pPr>
            <a:r>
              <a:rPr lang="en-US" sz="1650" b="1">
                <a:solidFill>
                  <a:srgbClr val="FFFFFF"/>
                </a:solidFill>
                <a:latin typeface="Montserrat Ultra-Bold" panose="00000900000000000000"/>
                <a:ea typeface="Montserrat Ultra-Bold" panose="00000900000000000000"/>
                <a:cs typeface="Montserrat Ultra-Bold" panose="00000900000000000000"/>
                <a:sym typeface="Montserrat Ultra-Bold" panose="00000900000000000000"/>
              </a:rPr>
              <a:t>F</a:t>
            </a:r>
            <a:r>
              <a:rPr lang="en-US" sz="1650" b="1">
                <a:solidFill>
                  <a:srgbClr val="FFFFFF"/>
                </a:solidFill>
                <a:latin typeface="Montserrat Ultra-Bold" panose="00000900000000000000"/>
                <a:ea typeface="Montserrat Ultra-Bold" panose="00000900000000000000"/>
                <a:cs typeface="Montserrat Ultra-Bold" panose="00000900000000000000"/>
                <a:sym typeface="Montserrat Ultra-Bold" panose="00000900000000000000"/>
              </a:rPr>
              <a:t>OR world</a:t>
            </a:r>
            <a:endParaRPr lang="en-US" sz="1650" b="1">
              <a:solidFill>
                <a:srgbClr val="FFFFFF"/>
              </a:solidFill>
              <a:latin typeface="Montserrat Ultra-Bold" panose="00000900000000000000"/>
              <a:ea typeface="Montserrat Ultra-Bold" panose="00000900000000000000"/>
              <a:cs typeface="Montserrat Ultra-Bold" panose="00000900000000000000"/>
              <a:sym typeface="Montserrat Ultra-Bold" panose="00000900000000000000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2111538" y="6920485"/>
            <a:ext cx="7911318" cy="3368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10"/>
              </a:lnSpc>
            </a:pPr>
            <a:r>
              <a:rPr lang="en-US" sz="1800">
                <a:solidFill>
                  <a:srgbClr val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为推动平台持续演进、</a:t>
            </a:r>
            <a:r>
              <a:rPr lang="en-US" sz="1800">
                <a:solidFill>
                  <a:srgbClr val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提升行业影响力，我们规划了以下几个关键发展方向</a:t>
            </a:r>
            <a:endParaRPr lang="en-US" sz="1800">
              <a:solidFill>
                <a:srgbClr val="000000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 rot="0">
            <a:off x="0" y="0"/>
            <a:ext cx="9144000" cy="10287000"/>
            <a:chOff x="0" y="0"/>
            <a:chExt cx="12192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2192000" cy="13716000"/>
            </a:xfrm>
            <a:custGeom>
              <a:avLst/>
              <a:gdLst/>
              <a:ahLst/>
              <a:cxnLst/>
              <a:rect l="l" t="t" r="r" b="b"/>
              <a:pathLst>
                <a:path w="12192000" h="13716000">
                  <a:moveTo>
                    <a:pt x="0" y="0"/>
                  </a:moveTo>
                  <a:lnTo>
                    <a:pt x="12192000" y="0"/>
                  </a:lnTo>
                  <a:lnTo>
                    <a:pt x="12192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B500D"/>
            </a:solidFill>
          </p:spPr>
        </p:sp>
      </p:grpSp>
      <p:sp>
        <p:nvSpPr>
          <p:cNvPr id="5" name="Freeform 5"/>
          <p:cNvSpPr/>
          <p:nvPr/>
        </p:nvSpPr>
        <p:spPr>
          <a:xfrm>
            <a:off x="1933759" y="756777"/>
            <a:ext cx="7210241" cy="9530223"/>
          </a:xfrm>
          <a:custGeom>
            <a:avLst/>
            <a:gdLst/>
            <a:ahLst/>
            <a:cxnLst/>
            <a:rect l="l" t="t" r="r" b="b"/>
            <a:pathLst>
              <a:path w="7210241" h="9530223">
                <a:moveTo>
                  <a:pt x="0" y="0"/>
                </a:moveTo>
                <a:lnTo>
                  <a:pt x="7210241" y="0"/>
                </a:lnTo>
                <a:lnTo>
                  <a:pt x="7210241" y="9530223"/>
                </a:lnTo>
                <a:lnTo>
                  <a:pt x="0" y="9530223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l="-16088" r="-16088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9144000" y="-346791"/>
            <a:ext cx="9144000" cy="4855080"/>
          </a:xfrm>
          <a:custGeom>
            <a:avLst/>
            <a:gdLst/>
            <a:ahLst/>
            <a:cxnLst/>
            <a:rect l="l" t="t" r="r" b="b"/>
            <a:pathLst>
              <a:path w="9144000" h="4855080">
                <a:moveTo>
                  <a:pt x="0" y="0"/>
                </a:moveTo>
                <a:lnTo>
                  <a:pt x="9144000" y="0"/>
                </a:lnTo>
                <a:lnTo>
                  <a:pt x="9144000" y="4855080"/>
                </a:lnTo>
                <a:lnTo>
                  <a:pt x="0" y="48550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2740" b="-12740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5172517" y="4612764"/>
            <a:ext cx="6562307" cy="6562306"/>
          </a:xfrm>
          <a:custGeom>
            <a:avLst/>
            <a:gdLst/>
            <a:ahLst/>
            <a:cxnLst/>
            <a:rect l="l" t="t" r="r" b="b"/>
            <a:pathLst>
              <a:path w="6562307" h="6562306">
                <a:moveTo>
                  <a:pt x="0" y="0"/>
                </a:moveTo>
                <a:lnTo>
                  <a:pt x="6562307" y="0"/>
                </a:lnTo>
                <a:lnTo>
                  <a:pt x="6562307" y="6562306"/>
                </a:lnTo>
                <a:lnTo>
                  <a:pt x="0" y="656230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9553575" y="6907038"/>
            <a:ext cx="8527902" cy="20989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10"/>
              </a:lnSpc>
            </a:pPr>
            <a:r>
              <a:rPr lang="en-US" sz="1800">
                <a:solidFill>
                  <a:srgbClr val="FFFFFF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🤖 模块2：AI 模型持续精进</a:t>
            </a:r>
            <a:endParaRPr lang="en-US" sz="1800">
              <a:solidFill>
                <a:srgbClr val="FFFFFF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2810"/>
              </a:lnSpc>
            </a:pPr>
          </a:p>
          <a:p>
            <a:pPr marL="388620" lvl="1" indent="-194310" algn="l">
              <a:lnSpc>
                <a:spcPts val="2810"/>
              </a:lnSpc>
              <a:buFont typeface="Arial" panose="020B0604020202020204"/>
              <a:buChar char="•"/>
            </a:pPr>
            <a:r>
              <a:rPr lang="en-US" sz="1800">
                <a:solidFill>
                  <a:srgbClr val="FFFFFF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持续收集真实漏洞样本与用户反馈，构建高质量训练语料。</a:t>
            </a:r>
            <a:endParaRPr lang="en-US" sz="1800">
              <a:solidFill>
                <a:srgbClr val="FFFFFF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marL="388620" lvl="1" indent="-194310" algn="l">
              <a:lnSpc>
                <a:spcPts val="2810"/>
              </a:lnSpc>
              <a:buFont typeface="Arial" panose="020B0604020202020204"/>
              <a:buChar char="•"/>
            </a:pPr>
            <a:r>
              <a:rPr lang="en-US" sz="1800">
                <a:solidFill>
                  <a:srgbClr val="FFFFFF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引入</a:t>
            </a:r>
            <a:r>
              <a:rPr lang="en-US" sz="1800">
                <a:solidFill>
                  <a:srgbClr val="FFFFFF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 RLHF（人类反馈强化学习）优化模型识别准确性，减少误报、漏报。</a:t>
            </a:r>
            <a:endParaRPr lang="en-US" sz="1800">
              <a:solidFill>
                <a:srgbClr val="FFFFFF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marL="388620" lvl="1" indent="-194310" algn="l">
              <a:lnSpc>
                <a:spcPts val="2810"/>
              </a:lnSpc>
              <a:buFont typeface="Arial" panose="020B0604020202020204"/>
              <a:buChar char="•"/>
            </a:pPr>
            <a:r>
              <a:rPr lang="en-US" sz="1800">
                <a:solidFill>
                  <a:srgbClr val="FFFFFF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支持用户本地微调自定义模型，满足不同行业需求。</a:t>
            </a:r>
            <a:endParaRPr lang="en-US" sz="1800">
              <a:solidFill>
                <a:srgbClr val="FFFFFF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2810"/>
              </a:lnSpc>
            </a:pPr>
          </a:p>
        </p:txBody>
      </p:sp>
      <p:sp>
        <p:nvSpPr>
          <p:cNvPr id="9" name="AutoShape 9"/>
          <p:cNvSpPr/>
          <p:nvPr/>
        </p:nvSpPr>
        <p:spPr>
          <a:xfrm>
            <a:off x="9635111" y="10006991"/>
            <a:ext cx="688091" cy="0"/>
          </a:xfrm>
          <a:prstGeom prst="line">
            <a:avLst/>
          </a:prstGeom>
          <a:ln w="476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TextBox 10"/>
          <p:cNvSpPr txBox="1"/>
          <p:nvPr/>
        </p:nvSpPr>
        <p:spPr>
          <a:xfrm>
            <a:off x="9553575" y="4803347"/>
            <a:ext cx="8527902" cy="20989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10"/>
              </a:lnSpc>
            </a:pPr>
            <a:r>
              <a:rPr lang="en-US" sz="1800">
                <a:solidFill>
                  <a:srgbClr val="FFFFFF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🚧模块1： 多语言支持拓展</a:t>
            </a:r>
            <a:endParaRPr lang="en-US" sz="1800">
              <a:solidFill>
                <a:srgbClr val="FFFFFF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2810"/>
              </a:lnSpc>
            </a:pPr>
          </a:p>
          <a:p>
            <a:pPr marL="388620" lvl="1" indent="-194310" algn="l">
              <a:lnSpc>
                <a:spcPts val="2810"/>
              </a:lnSpc>
              <a:buFont typeface="Arial" panose="020B0604020202020204"/>
              <a:buChar char="•"/>
            </a:pPr>
            <a:r>
              <a:rPr lang="en-US" sz="1800">
                <a:solidFill>
                  <a:srgbClr val="FFFFFF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当前平台主要聚焦 Python 安全审计</a:t>
            </a:r>
            <a:r>
              <a:rPr lang="en-US" sz="1800">
                <a:solidFill>
                  <a:srgbClr val="FFFFFF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，下一阶段将支持 JavaScript、Java、Go 等主流语言。</a:t>
            </a:r>
            <a:endParaRPr lang="en-US" sz="1800">
              <a:solidFill>
                <a:srgbClr val="FFFFFF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marL="388620" lvl="1" indent="-194310" algn="l">
              <a:lnSpc>
                <a:spcPts val="2810"/>
              </a:lnSpc>
              <a:buFont typeface="Arial" panose="020B0604020202020204"/>
              <a:buChar char="•"/>
            </a:pPr>
            <a:r>
              <a:rPr lang="en-US" sz="1800">
                <a:solidFill>
                  <a:srgbClr val="FFFFFF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目标是覆盖 90% 主流后端开发语言，提升平台的行业适配能力。</a:t>
            </a:r>
            <a:endParaRPr lang="en-US" sz="1800">
              <a:solidFill>
                <a:srgbClr val="FFFFFF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2810"/>
              </a:lnSpc>
            </a:pPr>
          </a:p>
        </p:txBody>
      </p:sp>
      <p:sp>
        <p:nvSpPr>
          <p:cNvPr id="11" name="TextBox 11"/>
          <p:cNvSpPr txBox="1"/>
          <p:nvPr/>
        </p:nvSpPr>
        <p:spPr>
          <a:xfrm>
            <a:off x="10839071" y="9077405"/>
            <a:ext cx="1829464" cy="314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520"/>
              </a:lnSpc>
              <a:spcBef>
                <a:spcPct val="0"/>
              </a:spcBef>
            </a:pPr>
            <a:r>
              <a:rPr lang="en-US" sz="2100" u="none" strike="noStrike">
                <a:solidFill>
                  <a:srgbClr val="808080"/>
                </a:solidFill>
                <a:latin typeface="Abril Fatface" panose="02000503000000020003"/>
                <a:ea typeface="Abril Fatface" panose="02000503000000020003"/>
                <a:cs typeface="Abril Fatface" panose="02000503000000020003"/>
                <a:sym typeface="Abril Fatface" panose="02000503000000020003"/>
              </a:rPr>
              <a:t>Explore</a:t>
            </a:r>
            <a:endParaRPr lang="en-US" sz="2100" u="none" strike="noStrike">
              <a:solidFill>
                <a:srgbClr val="808080"/>
              </a:solidFill>
              <a:latin typeface="Abril Fatface" panose="02000503000000020003"/>
              <a:ea typeface="Abril Fatface" panose="02000503000000020003"/>
              <a:cs typeface="Abril Fatface" panose="02000503000000020003"/>
              <a:sym typeface="Abril Fatface" panose="02000503000000020003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0842305" y="9506928"/>
            <a:ext cx="2328477" cy="476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890"/>
              </a:lnSpc>
              <a:spcBef>
                <a:spcPct val="0"/>
              </a:spcBef>
            </a:pPr>
            <a:r>
              <a:rPr lang="en-US" sz="1575" u="none" strike="noStrike">
                <a:solidFill>
                  <a:srgbClr val="80808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Security Tools </a:t>
            </a:r>
            <a:endParaRPr lang="en-US" sz="1575" u="none" strike="noStrike">
              <a:solidFill>
                <a:srgbClr val="808080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  <a:p>
            <a:pPr marL="0" lvl="0" indent="0" algn="l">
              <a:lnSpc>
                <a:spcPts val="1890"/>
              </a:lnSpc>
              <a:spcBef>
                <a:spcPct val="0"/>
              </a:spcBef>
            </a:pPr>
            <a:r>
              <a:rPr lang="en-US" sz="1575" u="none" strike="noStrike">
                <a:solidFill>
                  <a:srgbClr val="80808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in future</a:t>
            </a:r>
            <a:endParaRPr lang="en-US" sz="1575" u="none" strike="noStrike">
              <a:solidFill>
                <a:srgbClr val="808080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241274" y="756777"/>
            <a:ext cx="1501020" cy="247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80"/>
              </a:lnSpc>
            </a:pPr>
            <a:r>
              <a:rPr lang="en-US" sz="1650" b="1">
                <a:solidFill>
                  <a:srgbClr val="FFFFFF"/>
                </a:solidFill>
                <a:latin typeface="Montserrat Ultra-Bold" panose="00000900000000000000"/>
                <a:ea typeface="Montserrat Ultra-Bold" panose="00000900000000000000"/>
                <a:cs typeface="Montserrat Ultra-Bold" panose="00000900000000000000"/>
                <a:sym typeface="Montserrat Ultra-Bold" panose="00000900000000000000"/>
              </a:rPr>
              <a:t>F</a:t>
            </a:r>
            <a:r>
              <a:rPr lang="en-US" sz="1650" b="1">
                <a:solidFill>
                  <a:srgbClr val="FFFFFF"/>
                </a:solidFill>
                <a:latin typeface="Montserrat Ultra-Bold" panose="00000900000000000000"/>
                <a:ea typeface="Montserrat Ultra-Bold" panose="00000900000000000000"/>
                <a:cs typeface="Montserrat Ultra-Bold" panose="00000900000000000000"/>
                <a:sym typeface="Montserrat Ultra-Bold" panose="00000900000000000000"/>
              </a:rPr>
              <a:t>OR world</a:t>
            </a:r>
            <a:endParaRPr lang="en-US" sz="1650" b="1">
              <a:solidFill>
                <a:srgbClr val="FFFFFF"/>
              </a:solidFill>
              <a:latin typeface="Montserrat Ultra-Bold" panose="00000900000000000000"/>
              <a:ea typeface="Montserrat Ultra-Bold" panose="00000900000000000000"/>
              <a:cs typeface="Montserrat Ultra-Bold" panose="00000900000000000000"/>
              <a:sym typeface="Montserrat Ultra-Bold" panose="00000900000000000000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578835" y="8156532"/>
            <a:ext cx="2022085" cy="12133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655"/>
              </a:lnSpc>
            </a:pPr>
            <a:r>
              <a:rPr lang="en-US" sz="8045">
                <a:solidFill>
                  <a:srgbClr val="F5A121"/>
                </a:solidFill>
                <a:latin typeface="Abril Fatface" panose="02000503000000020003"/>
                <a:ea typeface="Abril Fatface" panose="02000503000000020003"/>
                <a:cs typeface="Abril Fatface" panose="02000503000000020003"/>
                <a:sym typeface="Abril Fatface" panose="02000503000000020003"/>
              </a:rPr>
              <a:t>AI</a:t>
            </a:r>
            <a:endParaRPr lang="en-US" sz="8045">
              <a:solidFill>
                <a:srgbClr val="F5A121"/>
              </a:solidFill>
              <a:latin typeface="Abril Fatface" panose="02000503000000020003"/>
              <a:ea typeface="Abril Fatface" panose="02000503000000020003"/>
              <a:cs typeface="Abril Fatface" panose="02000503000000020003"/>
              <a:sym typeface="Abril Fatface" panose="02000503000000020003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2043787" y="8618168"/>
            <a:ext cx="2668162" cy="5850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15"/>
              </a:lnSpc>
            </a:pPr>
            <a:r>
              <a:rPr lang="en-US" sz="1930">
                <a:solidFill>
                  <a:srgbClr val="F5A121"/>
                </a:solidFill>
                <a:latin typeface="Abril Fatface" panose="02000503000000020003"/>
                <a:ea typeface="Abril Fatface" panose="02000503000000020003"/>
                <a:cs typeface="Abril Fatface" panose="02000503000000020003"/>
                <a:sym typeface="Abril Fatface" panose="02000503000000020003"/>
              </a:rPr>
              <a:t>automatic code security audit platform</a:t>
            </a:r>
            <a:endParaRPr lang="en-US" sz="1930">
              <a:solidFill>
                <a:srgbClr val="F5A121"/>
              </a:solidFill>
              <a:latin typeface="Abril Fatface" panose="02000503000000020003"/>
              <a:ea typeface="Abril Fatface" panose="02000503000000020003"/>
              <a:cs typeface="Abril Fatface" panose="02000503000000020003"/>
              <a:sym typeface="Abril Fatface" panose="02000503000000020003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 rot="0">
            <a:off x="-398206" y="6229350"/>
            <a:ext cx="19457730" cy="4231557"/>
            <a:chOff x="0" y="0"/>
            <a:chExt cx="25943640" cy="564207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5943688" cy="5642102"/>
            </a:xfrm>
            <a:custGeom>
              <a:avLst/>
              <a:gdLst/>
              <a:ahLst/>
              <a:cxnLst/>
              <a:rect l="l" t="t" r="r" b="b"/>
              <a:pathLst>
                <a:path w="25943688" h="5642102">
                  <a:moveTo>
                    <a:pt x="0" y="0"/>
                  </a:moveTo>
                  <a:lnTo>
                    <a:pt x="25943688" y="0"/>
                  </a:lnTo>
                  <a:lnTo>
                    <a:pt x="25943688" y="5642102"/>
                  </a:lnTo>
                  <a:lnTo>
                    <a:pt x="0" y="5642102"/>
                  </a:lnTo>
                  <a:close/>
                </a:path>
              </a:pathLst>
            </a:custGeom>
            <a:solidFill>
              <a:srgbClr val="FB500D"/>
            </a:solidFill>
          </p:spPr>
        </p:sp>
      </p:grpSp>
      <p:sp>
        <p:nvSpPr>
          <p:cNvPr id="5" name="Freeform 5"/>
          <p:cNvSpPr/>
          <p:nvPr/>
        </p:nvSpPr>
        <p:spPr>
          <a:xfrm>
            <a:off x="7807420" y="30886"/>
            <a:ext cx="10480580" cy="10256114"/>
          </a:xfrm>
          <a:custGeom>
            <a:avLst/>
            <a:gdLst/>
            <a:ahLst/>
            <a:cxnLst/>
            <a:rect l="l" t="t" r="r" b="b"/>
            <a:pathLst>
              <a:path w="10480580" h="10256114">
                <a:moveTo>
                  <a:pt x="0" y="0"/>
                </a:moveTo>
                <a:lnTo>
                  <a:pt x="10480580" y="0"/>
                </a:lnTo>
                <a:lnTo>
                  <a:pt x="10480580" y="10256114"/>
                </a:lnTo>
                <a:lnTo>
                  <a:pt x="0" y="10256114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l="-23439" r="-23439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420959" y="6462249"/>
            <a:ext cx="7149176" cy="16680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90"/>
              </a:lnSpc>
              <a:spcBef>
                <a:spcPct val="0"/>
              </a:spcBef>
            </a:pPr>
            <a:r>
              <a:rPr lang="en-US" sz="1725" u="none" strike="noStrike">
                <a:solidFill>
                  <a:srgbClr val="FFFFFF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🧑‍💻 模块3：团队协作与权限体系</a:t>
            </a:r>
            <a:endParaRPr lang="en-US" sz="1725" u="none" strike="noStrike">
              <a:solidFill>
                <a:srgbClr val="FFFFFF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marL="372745" lvl="1" indent="-186055" algn="l">
              <a:lnSpc>
                <a:spcPts val="2690"/>
              </a:lnSpc>
              <a:spcBef>
                <a:spcPct val="0"/>
              </a:spcBef>
              <a:buFont typeface="Arial" panose="020B0604020202020204"/>
              <a:buChar char="•"/>
            </a:pPr>
            <a:r>
              <a:rPr lang="en-US" sz="1725" u="none" strike="noStrike">
                <a:solidFill>
                  <a:srgbClr val="FFFFFF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建立细粒度权限控制（RBAC），支持不同角色：开发、审计员、安全主管。</a:t>
            </a:r>
            <a:endParaRPr lang="en-US" sz="1725" u="none" strike="noStrike">
              <a:solidFill>
                <a:srgbClr val="FFFFFF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marL="372745" lvl="1" indent="-186055" algn="l">
              <a:lnSpc>
                <a:spcPts val="2690"/>
              </a:lnSpc>
              <a:spcBef>
                <a:spcPct val="0"/>
              </a:spcBef>
              <a:buFont typeface="Arial" panose="020B0604020202020204"/>
              <a:buChar char="•"/>
            </a:pPr>
            <a:r>
              <a:rPr lang="en-US" sz="1725" u="none" strike="noStrike">
                <a:solidFill>
                  <a:srgbClr val="FFFFFF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加入审计记录追踪、变更留痕与审计回溯功能。</a:t>
            </a:r>
            <a:endParaRPr lang="en-US" sz="1725" u="none" strike="noStrike">
              <a:solidFill>
                <a:srgbClr val="FFFFFF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marL="372745" lvl="1" indent="-186055" algn="l">
              <a:lnSpc>
                <a:spcPts val="2690"/>
              </a:lnSpc>
              <a:spcBef>
                <a:spcPct val="0"/>
              </a:spcBef>
              <a:buFont typeface="Arial" panose="020B0604020202020204"/>
              <a:buChar char="•"/>
            </a:pPr>
            <a:r>
              <a:rPr lang="en-US" sz="1725" u="none" strike="noStrike">
                <a:solidFill>
                  <a:srgbClr val="FFFFFF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提供团队协作空间，支持多人同时操作与结果共享。</a:t>
            </a:r>
            <a:endParaRPr lang="en-US" sz="1725" u="none" strike="noStrike">
              <a:solidFill>
                <a:srgbClr val="FFFFFF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420959" y="8389110"/>
            <a:ext cx="7328035" cy="13911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1795">
                <a:solidFill>
                  <a:srgbClr val="FFFFFF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🌐 模块4：安全</a:t>
            </a:r>
            <a:r>
              <a:rPr lang="en-US" sz="1795">
                <a:solidFill>
                  <a:srgbClr val="FFFFFF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合规适配</a:t>
            </a:r>
            <a:endParaRPr lang="en-US" sz="1795">
              <a:solidFill>
                <a:srgbClr val="FFFFFF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marL="387985" lvl="1" indent="-193675" algn="l">
              <a:lnSpc>
                <a:spcPts val="2800"/>
              </a:lnSpc>
              <a:buFont typeface="Arial" panose="020B0604020202020204"/>
              <a:buChar char="•"/>
            </a:pPr>
            <a:r>
              <a:rPr lang="en-US" sz="1795">
                <a:solidFill>
                  <a:srgbClr val="FFFFFF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对接 ISO 27001、等保 2.0、OWASP</a:t>
            </a:r>
            <a:r>
              <a:rPr lang="en-US" sz="1795">
                <a:solidFill>
                  <a:srgbClr val="FFFFFF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 Top 10 等安全标准。</a:t>
            </a:r>
            <a:endParaRPr lang="en-US" sz="1795">
              <a:solidFill>
                <a:srgbClr val="FFFFFF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marL="387985" lvl="1" indent="-193675" algn="l">
              <a:lnSpc>
                <a:spcPts val="2800"/>
              </a:lnSpc>
              <a:buFont typeface="Arial" panose="020B0604020202020204"/>
              <a:buChar char="•"/>
            </a:pPr>
            <a:r>
              <a:rPr lang="en-US" sz="1795">
                <a:solidFill>
                  <a:srgbClr val="FFFFFF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提供完整的审计日志导出、API 接口文档、第三方平台对接能力。</a:t>
            </a:r>
            <a:endParaRPr lang="en-US" sz="1795">
              <a:solidFill>
                <a:srgbClr val="FFFFFF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2800"/>
              </a:lnSpc>
            </a:pPr>
          </a:p>
        </p:txBody>
      </p:sp>
      <p:sp>
        <p:nvSpPr>
          <p:cNvPr id="8" name="TextBox 8"/>
          <p:cNvSpPr txBox="1"/>
          <p:nvPr/>
        </p:nvSpPr>
        <p:spPr>
          <a:xfrm>
            <a:off x="420959" y="5281149"/>
            <a:ext cx="6846210" cy="1238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20"/>
              </a:lnSpc>
            </a:pPr>
            <a:r>
              <a:rPr lang="en-US" sz="8100">
                <a:solidFill>
                  <a:srgbClr val="FB500D"/>
                </a:solidFill>
                <a:latin typeface="Abril Fatface" panose="02000503000000020003"/>
                <a:ea typeface="Abril Fatface" panose="02000503000000020003"/>
                <a:cs typeface="Abril Fatface" panose="02000503000000020003"/>
                <a:sym typeface="Abril Fatface" panose="02000503000000020003"/>
              </a:rPr>
              <a:t>D</a:t>
            </a:r>
            <a:r>
              <a:rPr lang="en-US" sz="8100">
                <a:solidFill>
                  <a:srgbClr val="FB500D"/>
                </a:solidFill>
                <a:latin typeface="Abril Fatface" panose="02000503000000020003"/>
                <a:ea typeface="Abril Fatface" panose="02000503000000020003"/>
                <a:cs typeface="Abril Fatface" panose="02000503000000020003"/>
                <a:sym typeface="Abril Fatface" panose="02000503000000020003"/>
              </a:rPr>
              <a:t>evelopment</a:t>
            </a:r>
            <a:endParaRPr lang="en-US" sz="8100">
              <a:solidFill>
                <a:srgbClr val="FB500D"/>
              </a:solidFill>
              <a:latin typeface="Abril Fatface" panose="02000503000000020003"/>
              <a:ea typeface="Abril Fatface" panose="02000503000000020003"/>
              <a:cs typeface="Abril Fatface" panose="02000503000000020003"/>
              <a:sym typeface="Abril Fatface" panose="02000503000000020003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6796378" y="-390527"/>
            <a:ext cx="2022085" cy="12133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655"/>
              </a:lnSpc>
            </a:pPr>
            <a:r>
              <a:rPr lang="en-US" sz="8045">
                <a:solidFill>
                  <a:srgbClr val="F5A121"/>
                </a:solidFill>
                <a:latin typeface="Abril Fatface" panose="02000503000000020003"/>
                <a:ea typeface="Abril Fatface" panose="02000503000000020003"/>
                <a:cs typeface="Abril Fatface" panose="02000503000000020003"/>
                <a:sym typeface="Abril Fatface" panose="02000503000000020003"/>
              </a:rPr>
              <a:t>AI</a:t>
            </a:r>
            <a:endParaRPr lang="en-US" sz="8045">
              <a:solidFill>
                <a:srgbClr val="F5A121"/>
              </a:solidFill>
              <a:latin typeface="Abril Fatface" panose="02000503000000020003"/>
              <a:ea typeface="Abril Fatface" panose="02000503000000020003"/>
              <a:cs typeface="Abril Fatface" panose="02000503000000020003"/>
              <a:sym typeface="Abril Fatface" panose="02000503000000020003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5139258" y="736186"/>
            <a:ext cx="2668162" cy="5850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15"/>
              </a:lnSpc>
            </a:pPr>
            <a:r>
              <a:rPr lang="en-US" sz="1930">
                <a:solidFill>
                  <a:srgbClr val="F5A121"/>
                </a:solidFill>
                <a:latin typeface="Abril Fatface" panose="02000503000000020003"/>
                <a:ea typeface="Abril Fatface" panose="02000503000000020003"/>
                <a:cs typeface="Abril Fatface" panose="02000503000000020003"/>
                <a:sym typeface="Abril Fatface" panose="02000503000000020003"/>
              </a:rPr>
              <a:t>automatic code security audit platform</a:t>
            </a:r>
            <a:endParaRPr lang="en-US" sz="1930">
              <a:solidFill>
                <a:srgbClr val="F5A121"/>
              </a:solidFill>
              <a:latin typeface="Abril Fatface" panose="02000503000000020003"/>
              <a:ea typeface="Abril Fatface" panose="02000503000000020003"/>
              <a:cs typeface="Abril Fatface" panose="02000503000000020003"/>
              <a:sym typeface="Abril Fatface" panose="02000503000000020003"/>
            </a:endParaRPr>
          </a:p>
        </p:txBody>
      </p:sp>
      <p:sp>
        <p:nvSpPr>
          <p:cNvPr id="11" name="AutoShape 11"/>
          <p:cNvSpPr/>
          <p:nvPr/>
        </p:nvSpPr>
        <p:spPr>
          <a:xfrm>
            <a:off x="-1590302" y="3583092"/>
            <a:ext cx="6492240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 rot="0">
            <a:off x="-657224" y="1"/>
            <a:ext cx="19030947" cy="5143498"/>
            <a:chOff x="0" y="0"/>
            <a:chExt cx="25374596" cy="685799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5374600" cy="6858000"/>
            </a:xfrm>
            <a:custGeom>
              <a:avLst/>
              <a:gdLst/>
              <a:ahLst/>
              <a:cxnLst/>
              <a:rect l="l" t="t" r="r" b="b"/>
              <a:pathLst>
                <a:path w="25374600" h="6858000">
                  <a:moveTo>
                    <a:pt x="0" y="0"/>
                  </a:moveTo>
                  <a:lnTo>
                    <a:pt x="25374600" y="0"/>
                  </a:lnTo>
                  <a:lnTo>
                    <a:pt x="25374600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FB500D"/>
            </a:solidFill>
          </p:spPr>
        </p:sp>
      </p:grpSp>
      <p:sp>
        <p:nvSpPr>
          <p:cNvPr id="5" name="Freeform 5"/>
          <p:cNvSpPr/>
          <p:nvPr/>
        </p:nvSpPr>
        <p:spPr>
          <a:xfrm>
            <a:off x="9144000" y="514350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0"/>
                </a:moveTo>
                <a:lnTo>
                  <a:pt x="9144000" y="0"/>
                </a:lnTo>
                <a:lnTo>
                  <a:pt x="9144000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67969" b="-98864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461099" y="2351745"/>
            <a:ext cx="9442827" cy="14444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375"/>
              </a:lnSpc>
            </a:pPr>
            <a:r>
              <a:rPr lang="en-US" sz="9475" b="1">
                <a:solidFill>
                  <a:srgbClr val="000000"/>
                </a:solidFill>
                <a:latin typeface="思源黑体 Heavy" panose="020B0A00000000000000" charset="-122"/>
                <a:ea typeface="思源黑体 Heavy" panose="020B0A00000000000000" charset="-122"/>
                <a:cs typeface="思源黑体 Heavy" panose="020B0A00000000000000" charset="-122"/>
                <a:sym typeface="思源黑体 Heavy" panose="020B0A00000000000000" charset="-122"/>
              </a:rPr>
              <a:t>探索仍在继续...</a:t>
            </a:r>
            <a:endParaRPr lang="en-US" sz="9475" b="1">
              <a:solidFill>
                <a:srgbClr val="000000"/>
              </a:solidFill>
              <a:latin typeface="思源黑体 Heavy" panose="020B0A00000000000000" charset="-122"/>
              <a:ea typeface="思源黑体 Heavy" panose="020B0A00000000000000" charset="-122"/>
              <a:cs typeface="思源黑体 Heavy" panose="020B0A00000000000000" charset="-122"/>
              <a:sym typeface="思源黑体 Heavy" panose="020B0A00000000000000" charset="-122"/>
            </a:endParaRPr>
          </a:p>
        </p:txBody>
      </p:sp>
      <p:sp>
        <p:nvSpPr>
          <p:cNvPr id="7" name="AutoShape 7"/>
          <p:cNvSpPr/>
          <p:nvPr/>
        </p:nvSpPr>
        <p:spPr>
          <a:xfrm>
            <a:off x="1584790" y="9149595"/>
            <a:ext cx="642937" cy="1905"/>
          </a:xfrm>
          <a:prstGeom prst="line">
            <a:avLst/>
          </a:prstGeom>
          <a:ln w="476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TextBox 8"/>
          <p:cNvSpPr txBox="1"/>
          <p:nvPr/>
        </p:nvSpPr>
        <p:spPr>
          <a:xfrm>
            <a:off x="1461099" y="4155380"/>
            <a:ext cx="6516425" cy="1238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20"/>
              </a:lnSpc>
            </a:pPr>
            <a:r>
              <a:rPr lang="en-US" sz="8100">
                <a:solidFill>
                  <a:srgbClr val="000000"/>
                </a:solidFill>
                <a:latin typeface="Abril Fatface" panose="02000503000000020003"/>
                <a:ea typeface="Abril Fatface" panose="02000503000000020003"/>
                <a:cs typeface="Abril Fatface" panose="02000503000000020003"/>
                <a:sym typeface="Abril Fatface" panose="02000503000000020003"/>
              </a:rPr>
              <a:t>Deve</a:t>
            </a:r>
            <a:r>
              <a:rPr lang="en-US" sz="8100">
                <a:solidFill>
                  <a:srgbClr val="000000"/>
                </a:solidFill>
                <a:latin typeface="Abril Fatface" panose="02000503000000020003"/>
                <a:ea typeface="Abril Fatface" panose="02000503000000020003"/>
                <a:cs typeface="Abril Fatface" panose="02000503000000020003"/>
                <a:sym typeface="Abril Fatface" panose="02000503000000020003"/>
              </a:rPr>
              <a:t>lopment</a:t>
            </a:r>
            <a:endParaRPr lang="en-US" sz="8100">
              <a:solidFill>
                <a:srgbClr val="000000"/>
              </a:solidFill>
              <a:latin typeface="Abril Fatface" panose="02000503000000020003"/>
              <a:ea typeface="Abril Fatface" panose="02000503000000020003"/>
              <a:cs typeface="Abril Fatface" panose="02000503000000020003"/>
              <a:sym typeface="Abril Fatface" panose="02000503000000020003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241274" y="7228844"/>
            <a:ext cx="2022085" cy="12133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655"/>
              </a:lnSpc>
            </a:pPr>
            <a:r>
              <a:rPr lang="en-US" sz="8045">
                <a:solidFill>
                  <a:srgbClr val="F5A121"/>
                </a:solidFill>
                <a:latin typeface="Abril Fatface" panose="02000503000000020003"/>
                <a:ea typeface="Abril Fatface" panose="02000503000000020003"/>
                <a:cs typeface="Abril Fatface" panose="02000503000000020003"/>
                <a:sym typeface="Abril Fatface" panose="02000503000000020003"/>
              </a:rPr>
              <a:t>AI</a:t>
            </a:r>
            <a:endParaRPr lang="en-US" sz="8045">
              <a:solidFill>
                <a:srgbClr val="F5A121"/>
              </a:solidFill>
              <a:latin typeface="Abril Fatface" panose="02000503000000020003"/>
              <a:ea typeface="Abril Fatface" panose="02000503000000020003"/>
              <a:cs typeface="Abril Fatface" panose="02000503000000020003"/>
              <a:sym typeface="Abril Fatface" panose="02000503000000020003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2706226" y="7690481"/>
            <a:ext cx="2668162" cy="5850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15"/>
              </a:lnSpc>
            </a:pPr>
            <a:r>
              <a:rPr lang="en-US" sz="1930">
                <a:solidFill>
                  <a:srgbClr val="F5A121"/>
                </a:solidFill>
                <a:latin typeface="Abril Fatface" panose="02000503000000020003"/>
                <a:ea typeface="Abril Fatface" panose="02000503000000020003"/>
                <a:cs typeface="Abril Fatface" panose="02000503000000020003"/>
                <a:sym typeface="Abril Fatface" panose="02000503000000020003"/>
              </a:rPr>
              <a:t>automatic code security audit platform</a:t>
            </a:r>
            <a:endParaRPr lang="en-US" sz="1930">
              <a:solidFill>
                <a:srgbClr val="F5A121"/>
              </a:solidFill>
              <a:latin typeface="Abril Fatface" panose="02000503000000020003"/>
              <a:ea typeface="Abril Fatface" panose="02000503000000020003"/>
              <a:cs typeface="Abril Fatface" panose="02000503000000020003"/>
              <a:sym typeface="Abril Fatface" panose="02000503000000020003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4" name="Group 4"/>
          <p:cNvGrpSpPr/>
          <p:nvPr/>
        </p:nvGrpSpPr>
        <p:grpSpPr>
          <a:xfrm rot="0">
            <a:off x="-1457325" y="1273016"/>
            <a:ext cx="20516848" cy="7955281"/>
            <a:chOff x="0" y="0"/>
            <a:chExt cx="27355798" cy="1060704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7355800" cy="10607040"/>
            </a:xfrm>
            <a:custGeom>
              <a:avLst/>
              <a:gdLst/>
              <a:ahLst/>
              <a:cxnLst/>
              <a:rect l="l" t="t" r="r" b="b"/>
              <a:pathLst>
                <a:path w="27355800" h="10607040">
                  <a:moveTo>
                    <a:pt x="0" y="0"/>
                  </a:moveTo>
                  <a:lnTo>
                    <a:pt x="27355800" y="0"/>
                  </a:lnTo>
                  <a:lnTo>
                    <a:pt x="27355800" y="10607040"/>
                  </a:lnTo>
                  <a:lnTo>
                    <a:pt x="0" y="10607040"/>
                  </a:lnTo>
                  <a:close/>
                </a:path>
              </a:pathLst>
            </a:custGeom>
            <a:solidFill>
              <a:srgbClr val="FB500D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2078265" y="3112880"/>
            <a:ext cx="9145993" cy="13715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800"/>
              </a:lnSpc>
            </a:pPr>
            <a:r>
              <a:rPr lang="en-US" sz="9000">
                <a:solidFill>
                  <a:srgbClr val="000000"/>
                </a:solidFill>
                <a:latin typeface="Abril Fatface" panose="02000503000000020003"/>
                <a:ea typeface="Abril Fatface" panose="02000503000000020003"/>
                <a:cs typeface="Abril Fatface" panose="02000503000000020003"/>
                <a:sym typeface="Abril Fatface" panose="02000503000000020003"/>
              </a:rPr>
              <a:t>PART  FOUR</a:t>
            </a:r>
            <a:endParaRPr lang="en-US" sz="9000">
              <a:solidFill>
                <a:srgbClr val="000000"/>
              </a:solidFill>
              <a:latin typeface="Abril Fatface" panose="02000503000000020003"/>
              <a:ea typeface="Abril Fatface" panose="02000503000000020003"/>
              <a:cs typeface="Abril Fatface" panose="02000503000000020003"/>
              <a:sym typeface="Abril Fatface" panose="02000503000000020003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969680" y="4514486"/>
            <a:ext cx="7751107" cy="1828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400"/>
              </a:lnSpc>
            </a:pPr>
            <a:r>
              <a:rPr lang="en-US" sz="12000" b="1">
                <a:solidFill>
                  <a:srgbClr val="000000"/>
                </a:solidFill>
                <a:latin typeface="思源黑体 Heavy" panose="020B0A00000000000000" charset="-122"/>
                <a:ea typeface="思源黑体 Heavy" panose="020B0A00000000000000" charset="-122"/>
                <a:cs typeface="思源黑体 Heavy" panose="020B0A00000000000000" charset="-122"/>
                <a:sym typeface="思源黑体 Heavy" panose="020B0A00000000000000" charset="-122"/>
              </a:rPr>
              <a:t>技术栈展示</a:t>
            </a:r>
            <a:endParaRPr lang="en-US" sz="12000" b="1">
              <a:solidFill>
                <a:srgbClr val="000000"/>
              </a:solidFill>
              <a:latin typeface="思源黑体 Heavy" panose="020B0A00000000000000" charset="-122"/>
              <a:ea typeface="思源黑体 Heavy" panose="020B0A00000000000000" charset="-122"/>
              <a:cs typeface="思源黑体 Heavy" panose="020B0A00000000000000" charset="-122"/>
              <a:sym typeface="思源黑体 Heavy" panose="020B0A00000000000000" charset="-122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7659100" y="2313388"/>
            <a:ext cx="9146365" cy="5715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5000"/>
              </a:lnSpc>
            </a:pPr>
            <a:r>
              <a:rPr lang="en-US" sz="37500">
                <a:solidFill>
                  <a:srgbClr val="000000"/>
                </a:solidFill>
                <a:latin typeface="Abril Fatface" panose="02000503000000020003"/>
                <a:ea typeface="Abril Fatface" panose="02000503000000020003"/>
                <a:cs typeface="Abril Fatface" panose="02000503000000020003"/>
                <a:sym typeface="Abril Fatface" panose="02000503000000020003"/>
              </a:rPr>
              <a:t>04</a:t>
            </a:r>
            <a:endParaRPr lang="en-US" sz="37500">
              <a:solidFill>
                <a:srgbClr val="000000"/>
              </a:solidFill>
              <a:latin typeface="Abril Fatface" panose="02000503000000020003"/>
              <a:ea typeface="Abril Fatface" panose="02000503000000020003"/>
              <a:cs typeface="Abril Fatface" panose="02000503000000020003"/>
              <a:sym typeface="Abril Fatface" panose="02000503000000020003"/>
            </a:endParaRPr>
          </a:p>
        </p:txBody>
      </p:sp>
      <p:sp>
        <p:nvSpPr>
          <p:cNvPr id="9" name="AutoShape 9"/>
          <p:cNvSpPr/>
          <p:nvPr/>
        </p:nvSpPr>
        <p:spPr>
          <a:xfrm>
            <a:off x="2163940" y="2722245"/>
            <a:ext cx="604977" cy="0"/>
          </a:xfrm>
          <a:prstGeom prst="line">
            <a:avLst/>
          </a:prstGeom>
          <a:ln w="476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0" name="Group 10"/>
          <p:cNvGrpSpPr/>
          <p:nvPr/>
        </p:nvGrpSpPr>
        <p:grpSpPr>
          <a:xfrm rot="0">
            <a:off x="10448925" y="1683543"/>
            <a:ext cx="7134225" cy="7134225"/>
            <a:chOff x="0" y="0"/>
            <a:chExt cx="9512300" cy="95123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9512300" cy="9512300"/>
            </a:xfrm>
            <a:custGeom>
              <a:avLst/>
              <a:gdLst/>
              <a:ahLst/>
              <a:cxnLst/>
              <a:rect l="l" t="t" r="r" b="b"/>
              <a:pathLst>
                <a:path w="9512300" h="9512300">
                  <a:moveTo>
                    <a:pt x="0" y="4756150"/>
                  </a:moveTo>
                  <a:cubicBezTo>
                    <a:pt x="0" y="2129409"/>
                    <a:pt x="2129409" y="0"/>
                    <a:pt x="4756150" y="0"/>
                  </a:cubicBezTo>
                  <a:lnTo>
                    <a:pt x="4756150" y="12700"/>
                  </a:lnTo>
                  <a:lnTo>
                    <a:pt x="4756150" y="0"/>
                  </a:lnTo>
                  <a:cubicBezTo>
                    <a:pt x="7382891" y="0"/>
                    <a:pt x="9512300" y="2129409"/>
                    <a:pt x="9512300" y="4756150"/>
                  </a:cubicBezTo>
                  <a:lnTo>
                    <a:pt x="9499600" y="4756150"/>
                  </a:lnTo>
                  <a:lnTo>
                    <a:pt x="9512300" y="4756150"/>
                  </a:lnTo>
                  <a:cubicBezTo>
                    <a:pt x="9512300" y="7382891"/>
                    <a:pt x="7382891" y="9512300"/>
                    <a:pt x="4756150" y="9512300"/>
                  </a:cubicBezTo>
                  <a:lnTo>
                    <a:pt x="4756150" y="9499600"/>
                  </a:lnTo>
                  <a:lnTo>
                    <a:pt x="4756150" y="9512300"/>
                  </a:lnTo>
                  <a:cubicBezTo>
                    <a:pt x="2129409" y="9512300"/>
                    <a:pt x="0" y="7382891"/>
                    <a:pt x="0" y="4756150"/>
                  </a:cubicBezTo>
                  <a:lnTo>
                    <a:pt x="12700" y="4756150"/>
                  </a:lnTo>
                  <a:lnTo>
                    <a:pt x="25400" y="4756150"/>
                  </a:lnTo>
                  <a:lnTo>
                    <a:pt x="12700" y="4756150"/>
                  </a:lnTo>
                  <a:lnTo>
                    <a:pt x="0" y="4756150"/>
                  </a:lnTo>
                  <a:moveTo>
                    <a:pt x="25400" y="4756150"/>
                  </a:moveTo>
                  <a:cubicBezTo>
                    <a:pt x="25400" y="4763135"/>
                    <a:pt x="19685" y="4768850"/>
                    <a:pt x="12700" y="4768850"/>
                  </a:cubicBezTo>
                  <a:cubicBezTo>
                    <a:pt x="5715" y="4768850"/>
                    <a:pt x="0" y="4763135"/>
                    <a:pt x="0" y="4756150"/>
                  </a:cubicBezTo>
                  <a:cubicBezTo>
                    <a:pt x="0" y="4749165"/>
                    <a:pt x="5715" y="4743450"/>
                    <a:pt x="12700" y="4743450"/>
                  </a:cubicBezTo>
                  <a:cubicBezTo>
                    <a:pt x="19685" y="4743450"/>
                    <a:pt x="25400" y="4749165"/>
                    <a:pt x="25400" y="4756150"/>
                  </a:cubicBezTo>
                  <a:cubicBezTo>
                    <a:pt x="25400" y="7368921"/>
                    <a:pt x="2143379" y="9486900"/>
                    <a:pt x="4756150" y="9486900"/>
                  </a:cubicBezTo>
                  <a:cubicBezTo>
                    <a:pt x="7368921" y="9486900"/>
                    <a:pt x="9486900" y="7368921"/>
                    <a:pt x="9486900" y="4756150"/>
                  </a:cubicBezTo>
                  <a:cubicBezTo>
                    <a:pt x="9486900" y="2143379"/>
                    <a:pt x="7368921" y="25400"/>
                    <a:pt x="4756150" y="25400"/>
                  </a:cubicBezTo>
                  <a:lnTo>
                    <a:pt x="4756150" y="12700"/>
                  </a:lnTo>
                  <a:lnTo>
                    <a:pt x="4756150" y="25400"/>
                  </a:lnTo>
                  <a:cubicBezTo>
                    <a:pt x="2143379" y="25400"/>
                    <a:pt x="25400" y="2143379"/>
                    <a:pt x="25400" y="475615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12" name="Group 12"/>
          <p:cNvGrpSpPr/>
          <p:nvPr/>
        </p:nvGrpSpPr>
        <p:grpSpPr>
          <a:xfrm rot="0">
            <a:off x="10214610" y="5235686"/>
            <a:ext cx="579120" cy="579120"/>
            <a:chOff x="0" y="0"/>
            <a:chExt cx="772160" cy="772160"/>
          </a:xfrm>
        </p:grpSpPr>
        <p:sp>
          <p:nvSpPr>
            <p:cNvPr id="13" name="Freeform 13"/>
            <p:cNvSpPr/>
            <p:nvPr/>
          </p:nvSpPr>
          <p:spPr>
            <a:xfrm>
              <a:off x="12700" y="12700"/>
              <a:ext cx="746760" cy="746760"/>
            </a:xfrm>
            <a:custGeom>
              <a:avLst/>
              <a:gdLst/>
              <a:ahLst/>
              <a:cxnLst/>
              <a:rect l="l" t="t" r="r" b="b"/>
              <a:pathLst>
                <a:path w="746760" h="746760">
                  <a:moveTo>
                    <a:pt x="0" y="373380"/>
                  </a:moveTo>
                  <a:cubicBezTo>
                    <a:pt x="0" y="167132"/>
                    <a:pt x="167132" y="0"/>
                    <a:pt x="373380" y="0"/>
                  </a:cubicBezTo>
                  <a:cubicBezTo>
                    <a:pt x="579628" y="0"/>
                    <a:pt x="746760" y="167132"/>
                    <a:pt x="746760" y="373380"/>
                  </a:cubicBezTo>
                  <a:cubicBezTo>
                    <a:pt x="746760" y="579628"/>
                    <a:pt x="579628" y="746760"/>
                    <a:pt x="373380" y="746760"/>
                  </a:cubicBezTo>
                  <a:cubicBezTo>
                    <a:pt x="167132" y="746760"/>
                    <a:pt x="0" y="579628"/>
                    <a:pt x="0" y="373380"/>
                  </a:cubicBezTo>
                  <a:close/>
                </a:path>
              </a:pathLst>
            </a:custGeom>
            <a:solidFill>
              <a:srgbClr val="FB500D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0" y="0"/>
              <a:ext cx="772160" cy="772160"/>
            </a:xfrm>
            <a:custGeom>
              <a:avLst/>
              <a:gdLst/>
              <a:ahLst/>
              <a:cxnLst/>
              <a:rect l="l" t="t" r="r" b="b"/>
              <a:pathLst>
                <a:path w="772160" h="772160">
                  <a:moveTo>
                    <a:pt x="0" y="386080"/>
                  </a:moveTo>
                  <a:cubicBezTo>
                    <a:pt x="0" y="172847"/>
                    <a:pt x="172847" y="0"/>
                    <a:pt x="386080" y="0"/>
                  </a:cubicBezTo>
                  <a:lnTo>
                    <a:pt x="386080" y="12700"/>
                  </a:lnTo>
                  <a:lnTo>
                    <a:pt x="386080" y="0"/>
                  </a:lnTo>
                  <a:cubicBezTo>
                    <a:pt x="599313" y="0"/>
                    <a:pt x="772160" y="172847"/>
                    <a:pt x="772160" y="386080"/>
                  </a:cubicBezTo>
                  <a:cubicBezTo>
                    <a:pt x="772160" y="599313"/>
                    <a:pt x="599313" y="772160"/>
                    <a:pt x="386080" y="772160"/>
                  </a:cubicBezTo>
                  <a:lnTo>
                    <a:pt x="386080" y="759460"/>
                  </a:lnTo>
                  <a:lnTo>
                    <a:pt x="386080" y="772160"/>
                  </a:lnTo>
                  <a:cubicBezTo>
                    <a:pt x="172847" y="772160"/>
                    <a:pt x="0" y="599313"/>
                    <a:pt x="0" y="386080"/>
                  </a:cubicBezTo>
                  <a:lnTo>
                    <a:pt x="12700" y="386080"/>
                  </a:lnTo>
                  <a:lnTo>
                    <a:pt x="22479" y="394208"/>
                  </a:lnTo>
                  <a:cubicBezTo>
                    <a:pt x="19050" y="398272"/>
                    <a:pt x="13462" y="399796"/>
                    <a:pt x="8382" y="398018"/>
                  </a:cubicBezTo>
                  <a:cubicBezTo>
                    <a:pt x="3302" y="396240"/>
                    <a:pt x="0" y="391414"/>
                    <a:pt x="0" y="386080"/>
                  </a:cubicBezTo>
                  <a:moveTo>
                    <a:pt x="25400" y="386080"/>
                  </a:moveTo>
                  <a:lnTo>
                    <a:pt x="12700" y="386080"/>
                  </a:lnTo>
                  <a:lnTo>
                    <a:pt x="2921" y="377952"/>
                  </a:lnTo>
                  <a:cubicBezTo>
                    <a:pt x="6350" y="373888"/>
                    <a:pt x="11938" y="372364"/>
                    <a:pt x="17018" y="374142"/>
                  </a:cubicBezTo>
                  <a:cubicBezTo>
                    <a:pt x="22098" y="375920"/>
                    <a:pt x="25400" y="380746"/>
                    <a:pt x="25400" y="386080"/>
                  </a:cubicBezTo>
                  <a:cubicBezTo>
                    <a:pt x="25400" y="585216"/>
                    <a:pt x="186944" y="746760"/>
                    <a:pt x="386080" y="746760"/>
                  </a:cubicBezTo>
                  <a:cubicBezTo>
                    <a:pt x="585216" y="746760"/>
                    <a:pt x="746760" y="585216"/>
                    <a:pt x="746760" y="386080"/>
                  </a:cubicBezTo>
                  <a:lnTo>
                    <a:pt x="759460" y="386080"/>
                  </a:lnTo>
                  <a:lnTo>
                    <a:pt x="746760" y="386080"/>
                  </a:lnTo>
                  <a:cubicBezTo>
                    <a:pt x="746760" y="186944"/>
                    <a:pt x="585216" y="25400"/>
                    <a:pt x="386080" y="25400"/>
                  </a:cubicBezTo>
                  <a:lnTo>
                    <a:pt x="386080" y="12700"/>
                  </a:lnTo>
                  <a:lnTo>
                    <a:pt x="386080" y="25400"/>
                  </a:lnTo>
                  <a:cubicBezTo>
                    <a:pt x="186944" y="25400"/>
                    <a:pt x="25400" y="186944"/>
                    <a:pt x="25400" y="38608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15" name="TextBox 15"/>
          <p:cNvSpPr txBox="1"/>
          <p:nvPr/>
        </p:nvSpPr>
        <p:spPr>
          <a:xfrm>
            <a:off x="2111538" y="6920485"/>
            <a:ext cx="5110871" cy="3368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10"/>
              </a:lnSpc>
            </a:pPr>
            <a:r>
              <a:rPr lang="en-US" sz="1800">
                <a:solidFill>
                  <a:srgbClr val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从代码到模型</a:t>
            </a:r>
            <a:r>
              <a:rPr lang="en-US" sz="1800">
                <a:solidFill>
                  <a:srgbClr val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，全栈融合打造AI智能安全审计平台</a:t>
            </a:r>
            <a:endParaRPr lang="en-US" sz="1800">
              <a:solidFill>
                <a:srgbClr val="000000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7105652" y="-212175"/>
            <a:ext cx="11639548" cy="9406182"/>
            <a:chOff x="0" y="0"/>
            <a:chExt cx="15519398" cy="1254157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5519400" cy="12541631"/>
            </a:xfrm>
            <a:custGeom>
              <a:avLst/>
              <a:gdLst/>
              <a:ahLst/>
              <a:cxnLst/>
              <a:rect l="l" t="t" r="r" b="b"/>
              <a:pathLst>
                <a:path w="15519400" h="12541631">
                  <a:moveTo>
                    <a:pt x="0" y="0"/>
                  </a:moveTo>
                  <a:lnTo>
                    <a:pt x="15519400" y="0"/>
                  </a:lnTo>
                  <a:lnTo>
                    <a:pt x="15519400" y="12541631"/>
                  </a:lnTo>
                  <a:lnTo>
                    <a:pt x="0" y="12541631"/>
                  </a:lnTo>
                  <a:close/>
                </a:path>
              </a:pathLst>
            </a:custGeom>
            <a:solidFill>
              <a:srgbClr val="FB500D"/>
            </a:solidFill>
          </p:spPr>
        </p:sp>
      </p:grpSp>
      <p:sp>
        <p:nvSpPr>
          <p:cNvPr id="5" name="Freeform 5"/>
          <p:cNvSpPr/>
          <p:nvPr/>
        </p:nvSpPr>
        <p:spPr>
          <a:xfrm>
            <a:off x="7105652" y="3415296"/>
            <a:ext cx="4371975" cy="5778711"/>
          </a:xfrm>
          <a:custGeom>
            <a:avLst/>
            <a:gdLst/>
            <a:ahLst/>
            <a:cxnLst/>
            <a:rect l="l" t="t" r="r" b="b"/>
            <a:pathLst>
              <a:path w="4371975" h="5778711">
                <a:moveTo>
                  <a:pt x="0" y="0"/>
                </a:moveTo>
                <a:lnTo>
                  <a:pt x="4371974" y="0"/>
                </a:lnTo>
                <a:lnTo>
                  <a:pt x="4371974" y="5778711"/>
                </a:lnTo>
                <a:lnTo>
                  <a:pt x="0" y="5778711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l="-67489" r="-67489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2211052" y="3415296"/>
            <a:ext cx="4493416" cy="5778711"/>
          </a:xfrm>
          <a:custGeom>
            <a:avLst/>
            <a:gdLst/>
            <a:ahLst/>
            <a:cxnLst/>
            <a:rect l="l" t="t" r="r" b="b"/>
            <a:pathLst>
              <a:path w="4493416" h="5778711">
                <a:moveTo>
                  <a:pt x="0" y="0"/>
                </a:moveTo>
                <a:lnTo>
                  <a:pt x="4493416" y="0"/>
                </a:lnTo>
                <a:lnTo>
                  <a:pt x="4493416" y="5778711"/>
                </a:lnTo>
                <a:lnTo>
                  <a:pt x="0" y="577871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0231" r="-80231"/>
            </a:stretch>
          </a:blipFill>
        </p:spPr>
      </p:sp>
      <p:sp>
        <p:nvSpPr>
          <p:cNvPr id="7" name="AutoShape 7"/>
          <p:cNvSpPr/>
          <p:nvPr/>
        </p:nvSpPr>
        <p:spPr>
          <a:xfrm flipV="1">
            <a:off x="6007895" y="1740545"/>
            <a:ext cx="7831930" cy="16817"/>
          </a:xfrm>
          <a:prstGeom prst="line">
            <a:avLst/>
          </a:prstGeom>
          <a:ln w="476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TextBox 8"/>
          <p:cNvSpPr txBox="1"/>
          <p:nvPr/>
        </p:nvSpPr>
        <p:spPr>
          <a:xfrm>
            <a:off x="189953" y="294788"/>
            <a:ext cx="9101686" cy="16240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785"/>
              </a:lnSpc>
            </a:pPr>
            <a:r>
              <a:rPr lang="en-US" sz="10655" b="1">
                <a:solidFill>
                  <a:srgbClr val="FFFFFF"/>
                </a:solidFill>
                <a:latin typeface="思源黑体 Heavy" panose="020B0A00000000000000" charset="-122"/>
                <a:ea typeface="思源黑体 Heavy" panose="020B0A00000000000000" charset="-122"/>
                <a:cs typeface="思源黑体 Heavy" panose="020B0A00000000000000" charset="-122"/>
                <a:sym typeface="思源黑体 Heavy" panose="020B0A00000000000000" charset="-122"/>
              </a:rPr>
              <a:t>架构总览</a:t>
            </a:r>
            <a:endParaRPr lang="en-US" sz="10655" b="1">
              <a:solidFill>
                <a:srgbClr val="FFFFFF"/>
              </a:solidFill>
              <a:latin typeface="思源黑体 Heavy" panose="020B0A00000000000000" charset="-122"/>
              <a:ea typeface="思源黑体 Heavy" panose="020B0A00000000000000" charset="-122"/>
              <a:cs typeface="思源黑体 Heavy" panose="020B0A00000000000000" charset="-122"/>
              <a:sym typeface="思源黑体 Heavy" panose="020B0A00000000000000" charset="-122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286274" y="2642481"/>
            <a:ext cx="4931977" cy="52707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10"/>
              </a:lnSpc>
            </a:pPr>
            <a:r>
              <a:rPr lang="en-US" sz="1800">
                <a:solidFill>
                  <a:srgbClr val="F2F2F2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平台整体采用 前后端分离 + 多模块解耦 架构设计</a:t>
            </a:r>
            <a:r>
              <a:rPr lang="en-US" sz="1800">
                <a:solidFill>
                  <a:srgbClr val="F2F2F2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，支持横向扩展和异步高并发处理：</a:t>
            </a:r>
            <a:endParaRPr lang="en-US" sz="1800">
              <a:solidFill>
                <a:srgbClr val="F2F2F2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marL="388620" lvl="1" indent="-194310" algn="l">
              <a:lnSpc>
                <a:spcPts val="2810"/>
              </a:lnSpc>
              <a:buFont typeface="Arial" panose="020B0604020202020204"/>
              <a:buChar char="•"/>
            </a:pPr>
            <a:r>
              <a:rPr lang="en-US" sz="1800">
                <a:solidFill>
                  <a:srgbClr val="F2F2F2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前端框架：Vue 3 + Element Plus</a:t>
            </a:r>
            <a:endParaRPr lang="en-US" sz="1800">
              <a:solidFill>
                <a:srgbClr val="F2F2F2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marL="777240" lvl="2" indent="-259080" algn="l">
              <a:lnSpc>
                <a:spcPts val="2810"/>
              </a:lnSpc>
              <a:buFont typeface="Arial" panose="020B0604020202020204"/>
              <a:buChar char="⚬"/>
            </a:pPr>
            <a:r>
              <a:rPr lang="en-US" sz="1800">
                <a:solidFill>
                  <a:srgbClr val="F2F2F2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极客暗色风界面，响应式布局，用户体验简洁高效</a:t>
            </a:r>
            <a:endParaRPr lang="en-US" sz="1800">
              <a:solidFill>
                <a:srgbClr val="F2F2F2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marL="388620" lvl="1" indent="-194310" algn="l">
              <a:lnSpc>
                <a:spcPts val="2810"/>
              </a:lnSpc>
              <a:buFont typeface="Arial" panose="020B0604020202020204"/>
              <a:buChar char="•"/>
            </a:pPr>
            <a:r>
              <a:rPr lang="en-US" sz="1800">
                <a:solidFill>
                  <a:srgbClr val="F2F2F2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后端服务：Python + FastAPI</a:t>
            </a:r>
            <a:endParaRPr lang="en-US" sz="1800">
              <a:solidFill>
                <a:srgbClr val="F2F2F2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marL="777240" lvl="2" indent="-259080" algn="l">
              <a:lnSpc>
                <a:spcPts val="2810"/>
              </a:lnSpc>
              <a:buFont typeface="Arial" panose="020B0604020202020204"/>
              <a:buChar char="⚬"/>
            </a:pPr>
            <a:r>
              <a:rPr lang="en-US" sz="1800">
                <a:solidFill>
                  <a:srgbClr val="F2F2F2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轻量化服务，接口响应速度快，便于模型嵌入与扩展</a:t>
            </a:r>
            <a:endParaRPr lang="en-US" sz="1800">
              <a:solidFill>
                <a:srgbClr val="F2F2F2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marL="388620" lvl="1" indent="-194310" algn="l">
              <a:lnSpc>
                <a:spcPts val="2810"/>
              </a:lnSpc>
              <a:buFont typeface="Arial" panose="020B0604020202020204"/>
              <a:buChar char="•"/>
            </a:pPr>
            <a:r>
              <a:rPr lang="en-US" sz="1800">
                <a:solidFill>
                  <a:srgbClr val="F2F2F2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数据库：PostgreSQL + SQLAlchemy</a:t>
            </a:r>
            <a:endParaRPr lang="en-US" sz="1800">
              <a:solidFill>
                <a:srgbClr val="F2F2F2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marL="777240" lvl="2" indent="-259080" algn="l">
              <a:lnSpc>
                <a:spcPts val="2810"/>
              </a:lnSpc>
              <a:buFont typeface="Arial" panose="020B0604020202020204"/>
              <a:buChar char="⚬"/>
            </a:pPr>
            <a:r>
              <a:rPr lang="en-US" sz="1800">
                <a:solidFill>
                  <a:srgbClr val="F2F2F2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安全性高，支持复杂关系查询，数据结构清晰可扩展</a:t>
            </a:r>
            <a:endParaRPr lang="en-US" sz="1800">
              <a:solidFill>
                <a:srgbClr val="F2F2F2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marL="388620" lvl="1" indent="-194310" algn="l">
              <a:lnSpc>
                <a:spcPts val="2810"/>
              </a:lnSpc>
              <a:buFont typeface="Arial" panose="020B0604020202020204"/>
              <a:buChar char="•"/>
            </a:pPr>
            <a:r>
              <a:rPr lang="en-US" sz="1800">
                <a:solidFill>
                  <a:srgbClr val="F2F2F2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任务队列：Celery + Redis</a:t>
            </a:r>
            <a:endParaRPr lang="en-US" sz="1800">
              <a:solidFill>
                <a:srgbClr val="F2F2F2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marL="777240" lvl="2" indent="-259080" algn="l">
              <a:lnSpc>
                <a:spcPts val="2810"/>
              </a:lnSpc>
              <a:buFont typeface="Arial" panose="020B0604020202020204"/>
              <a:buChar char="⚬"/>
            </a:pPr>
            <a:r>
              <a:rPr lang="en-US" sz="1800">
                <a:solidFill>
                  <a:srgbClr val="F2F2F2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实现异步任务处理，提高漏洞分析与报告生成效率</a:t>
            </a:r>
            <a:endParaRPr lang="en-US" sz="1800">
              <a:solidFill>
                <a:srgbClr val="F2F2F2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2810"/>
              </a:lnSpc>
            </a:pPr>
          </a:p>
        </p:txBody>
      </p:sp>
      <p:sp>
        <p:nvSpPr>
          <p:cNvPr id="10" name="TextBox 10"/>
          <p:cNvSpPr txBox="1"/>
          <p:nvPr/>
        </p:nvSpPr>
        <p:spPr>
          <a:xfrm>
            <a:off x="189952" y="1975431"/>
            <a:ext cx="1945387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 b="1">
                <a:solidFill>
                  <a:srgbClr val="FFFFFF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架构总览</a:t>
            </a:r>
            <a:endParaRPr lang="en-US" sz="3000" b="1">
              <a:solidFill>
                <a:srgbClr val="FFFFFF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思源黑体 Bold" panose="020B0800000000000000" charset="-122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423786" y="7979910"/>
            <a:ext cx="2328477" cy="476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90"/>
              </a:lnSpc>
            </a:pPr>
            <a:r>
              <a:rPr lang="en-US" sz="1575">
                <a:solidFill>
                  <a:srgbClr val="FFFFFF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Secu</a:t>
            </a:r>
            <a:r>
              <a:rPr lang="en-US" sz="1575">
                <a:solidFill>
                  <a:srgbClr val="FFFFFF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rity Tools </a:t>
            </a:r>
            <a:endParaRPr lang="en-US" sz="1575">
              <a:solidFill>
                <a:srgbClr val="FFFFFF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  <a:p>
            <a:pPr algn="l">
              <a:lnSpc>
                <a:spcPts val="1890"/>
              </a:lnSpc>
            </a:pPr>
            <a:r>
              <a:rPr lang="en-US" sz="1575">
                <a:solidFill>
                  <a:srgbClr val="FFFFFF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in future</a:t>
            </a:r>
            <a:endParaRPr lang="en-US" sz="1575">
              <a:solidFill>
                <a:srgbClr val="FFFFFF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 rot="0">
            <a:off x="9143998" y="3514725"/>
            <a:ext cx="9972676" cy="6800850"/>
            <a:chOff x="0" y="0"/>
            <a:chExt cx="13296902" cy="9067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3296900" cy="9067800"/>
            </a:xfrm>
            <a:custGeom>
              <a:avLst/>
              <a:gdLst/>
              <a:ahLst/>
              <a:cxnLst/>
              <a:rect l="l" t="t" r="r" b="b"/>
              <a:pathLst>
                <a:path w="13296900" h="9067800">
                  <a:moveTo>
                    <a:pt x="0" y="0"/>
                  </a:moveTo>
                  <a:lnTo>
                    <a:pt x="13296900" y="0"/>
                  </a:lnTo>
                  <a:lnTo>
                    <a:pt x="13296900" y="9067800"/>
                  </a:lnTo>
                  <a:lnTo>
                    <a:pt x="0" y="9067800"/>
                  </a:lnTo>
                  <a:close/>
                </a:path>
              </a:pathLst>
            </a:custGeom>
            <a:solidFill>
              <a:srgbClr val="FB500D"/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491170" y="280410"/>
            <a:ext cx="14721969" cy="17014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470"/>
              </a:lnSpc>
            </a:pPr>
            <a:r>
              <a:rPr lang="en-US" sz="11225" b="1">
                <a:solidFill>
                  <a:srgbClr val="FFFFFF"/>
                </a:solidFill>
                <a:latin typeface="思源黑体 Heavy" panose="020B0A00000000000000" charset="-122"/>
                <a:ea typeface="思源黑体 Heavy" panose="020B0A00000000000000" charset="-122"/>
                <a:cs typeface="思源黑体 Heavy" panose="020B0A00000000000000" charset="-122"/>
                <a:sym typeface="思源黑体 Heavy" panose="020B0A00000000000000" charset="-122"/>
              </a:rPr>
              <a:t>安全</a:t>
            </a:r>
            <a:r>
              <a:rPr lang="en-US" sz="11225" b="1">
                <a:solidFill>
                  <a:srgbClr val="FFFFFF"/>
                </a:solidFill>
                <a:latin typeface="思源黑体 Heavy" panose="020B0A00000000000000" charset="-122"/>
                <a:ea typeface="思源黑体 Heavy" panose="020B0A00000000000000" charset="-122"/>
                <a:cs typeface="思源黑体 Heavy" panose="020B0A00000000000000" charset="-122"/>
                <a:sym typeface="思源黑体 Heavy" panose="020B0A00000000000000" charset="-122"/>
              </a:rPr>
              <a:t>加固设计</a:t>
            </a:r>
            <a:endParaRPr lang="en-US" sz="11225" b="1">
              <a:solidFill>
                <a:srgbClr val="FFFFFF"/>
              </a:solidFill>
              <a:latin typeface="思源黑体 Heavy" panose="020B0A00000000000000" charset="-122"/>
              <a:ea typeface="思源黑体 Heavy" panose="020B0A00000000000000" charset="-122"/>
              <a:cs typeface="思源黑体 Heavy" panose="020B0A00000000000000" charset="-122"/>
              <a:sym typeface="思源黑体 Heavy" panose="020B0A00000000000000" charset="-122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491170" y="7841459"/>
            <a:ext cx="8252700" cy="20989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10"/>
              </a:lnSpc>
            </a:pPr>
            <a:r>
              <a:rPr lang="en-US" sz="1800">
                <a:solidFill>
                  <a:srgbClr val="F2F2F2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安全不是结果</a:t>
            </a:r>
            <a:r>
              <a:rPr lang="en-US" sz="1800">
                <a:solidFill>
                  <a:srgbClr val="F2F2F2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，而是设计初始就考虑的问题：</a:t>
            </a:r>
            <a:endParaRPr lang="en-US" sz="1800">
              <a:solidFill>
                <a:srgbClr val="F2F2F2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marL="388620" lvl="1" indent="-194310" algn="l">
              <a:lnSpc>
                <a:spcPts val="2810"/>
              </a:lnSpc>
              <a:buFont typeface="Arial" panose="020B0604020202020204"/>
              <a:buChar char="•"/>
            </a:pPr>
            <a:r>
              <a:rPr lang="en-US" sz="1800">
                <a:solidFill>
                  <a:srgbClr val="F2F2F2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用户权限粒度划分（管理员 / 安全人员 / 提交用户）</a:t>
            </a:r>
            <a:endParaRPr lang="en-US" sz="1800">
              <a:solidFill>
                <a:srgbClr val="F2F2F2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marL="388620" lvl="1" indent="-194310" algn="l">
              <a:lnSpc>
                <a:spcPts val="2810"/>
              </a:lnSpc>
              <a:buFont typeface="Arial" panose="020B0604020202020204"/>
              <a:buChar char="•"/>
            </a:pPr>
            <a:r>
              <a:rPr lang="en-US" sz="1800">
                <a:solidFill>
                  <a:srgbClr val="F2F2F2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输入过滤 + XSS/CSRF 防御机制</a:t>
            </a:r>
            <a:endParaRPr lang="en-US" sz="1800">
              <a:solidFill>
                <a:srgbClr val="F2F2F2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marL="388620" lvl="1" indent="-194310" algn="l">
              <a:lnSpc>
                <a:spcPts val="2810"/>
              </a:lnSpc>
              <a:buFont typeface="Arial" panose="020B0604020202020204"/>
              <a:buChar char="•"/>
            </a:pPr>
            <a:r>
              <a:rPr lang="en-US" sz="1800">
                <a:solidFill>
                  <a:srgbClr val="F2F2F2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审计日志记录与行为轨迹回溯</a:t>
            </a:r>
            <a:endParaRPr lang="en-US" sz="1800">
              <a:solidFill>
                <a:srgbClr val="F2F2F2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marL="388620" lvl="1" indent="-194310" algn="l">
              <a:lnSpc>
                <a:spcPts val="2810"/>
              </a:lnSpc>
              <a:buFont typeface="Arial" panose="020B0604020202020204"/>
              <a:buChar char="•"/>
            </a:pPr>
            <a:r>
              <a:rPr lang="en-US" sz="1800">
                <a:solidFill>
                  <a:srgbClr val="F2F2F2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平台敏感操作双重验证机制</a:t>
            </a:r>
            <a:endParaRPr lang="en-US" sz="1800">
              <a:solidFill>
                <a:srgbClr val="F2F2F2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2810"/>
              </a:lnSpc>
            </a:pPr>
          </a:p>
        </p:txBody>
      </p:sp>
      <p:sp>
        <p:nvSpPr>
          <p:cNvPr id="7" name="Freeform 7"/>
          <p:cNvSpPr/>
          <p:nvPr/>
        </p:nvSpPr>
        <p:spPr>
          <a:xfrm>
            <a:off x="491170" y="1827787"/>
            <a:ext cx="13818579" cy="6080347"/>
          </a:xfrm>
          <a:custGeom>
            <a:avLst/>
            <a:gdLst/>
            <a:ahLst/>
            <a:cxnLst/>
            <a:rect l="l" t="t" r="r" b="b"/>
            <a:pathLst>
              <a:path w="13818579" h="6080347">
                <a:moveTo>
                  <a:pt x="0" y="0"/>
                </a:moveTo>
                <a:lnTo>
                  <a:pt x="13818579" y="0"/>
                </a:lnTo>
                <a:lnTo>
                  <a:pt x="13818579" y="6080347"/>
                </a:lnTo>
                <a:lnTo>
                  <a:pt x="0" y="6080347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l="-11112" r="-11112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383792" y="981413"/>
            <a:ext cx="6886125" cy="1238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9720"/>
              </a:lnSpc>
            </a:pPr>
            <a:r>
              <a:rPr lang="en-US" sz="8100">
                <a:solidFill>
                  <a:srgbClr val="FB500D"/>
                </a:solidFill>
                <a:latin typeface="Abril Fatface" panose="02000503000000020003"/>
                <a:ea typeface="Abril Fatface" panose="02000503000000020003"/>
                <a:cs typeface="Abril Fatface" panose="02000503000000020003"/>
                <a:sym typeface="Abril Fatface" panose="02000503000000020003"/>
              </a:rPr>
              <a:t>Deve</a:t>
            </a:r>
            <a:r>
              <a:rPr lang="en-US" sz="8100">
                <a:solidFill>
                  <a:srgbClr val="FB500D"/>
                </a:solidFill>
                <a:latin typeface="Abril Fatface" panose="02000503000000020003"/>
                <a:ea typeface="Abril Fatface" panose="02000503000000020003"/>
                <a:cs typeface="Abril Fatface" panose="02000503000000020003"/>
                <a:sym typeface="Abril Fatface" panose="02000503000000020003"/>
              </a:rPr>
              <a:t>lopment</a:t>
            </a:r>
            <a:endParaRPr lang="en-US" sz="8100">
              <a:solidFill>
                <a:srgbClr val="FB500D"/>
              </a:solidFill>
              <a:latin typeface="Abril Fatface" panose="02000503000000020003"/>
              <a:ea typeface="Abril Fatface" panose="02000503000000020003"/>
              <a:cs typeface="Abril Fatface" panose="02000503000000020003"/>
              <a:sym typeface="Abril Fatface" panose="02000503000000020003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6344568" y="3828856"/>
            <a:ext cx="1829464" cy="314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520"/>
              </a:lnSpc>
              <a:spcBef>
                <a:spcPct val="0"/>
              </a:spcBef>
            </a:pPr>
            <a:r>
              <a:rPr lang="en-US" sz="2100" u="none" strike="noStrike">
                <a:solidFill>
                  <a:srgbClr val="FFFFFF"/>
                </a:solidFill>
                <a:latin typeface="Abril Fatface" panose="02000503000000020003"/>
                <a:ea typeface="Abril Fatface" panose="02000503000000020003"/>
                <a:cs typeface="Abril Fatface" panose="02000503000000020003"/>
                <a:sym typeface="Abril Fatface" panose="02000503000000020003"/>
              </a:rPr>
              <a:t>Explore</a:t>
            </a:r>
            <a:endParaRPr lang="en-US" sz="2100" u="none" strike="noStrike">
              <a:solidFill>
                <a:srgbClr val="FFFFFF"/>
              </a:solidFill>
              <a:latin typeface="Abril Fatface" panose="02000503000000020003"/>
              <a:ea typeface="Abril Fatface" panose="02000503000000020003"/>
              <a:cs typeface="Abril Fatface" panose="02000503000000020003"/>
              <a:sym typeface="Abril Fatface" panose="02000503000000020003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6344568" y="4143181"/>
            <a:ext cx="2328477" cy="476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890"/>
              </a:lnSpc>
              <a:spcBef>
                <a:spcPct val="0"/>
              </a:spcBef>
            </a:pPr>
            <a:r>
              <a:rPr lang="en-US" sz="1575" u="none" strike="noStrike">
                <a:solidFill>
                  <a:srgbClr val="FFFFFF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Security Tools </a:t>
            </a:r>
            <a:endParaRPr lang="en-US" sz="1575" u="none" strike="noStrike">
              <a:solidFill>
                <a:srgbClr val="FFFFFF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  <a:p>
            <a:pPr marL="0" lvl="0" indent="0" algn="l">
              <a:lnSpc>
                <a:spcPts val="1890"/>
              </a:lnSpc>
              <a:spcBef>
                <a:spcPct val="0"/>
              </a:spcBef>
            </a:pPr>
            <a:r>
              <a:rPr lang="en-US" sz="1575" u="none" strike="noStrike">
                <a:solidFill>
                  <a:srgbClr val="FFFFFF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in future</a:t>
            </a:r>
            <a:endParaRPr lang="en-US" sz="1575" u="none" strike="noStrike">
              <a:solidFill>
                <a:srgbClr val="FFFFFF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4" name="Group 4"/>
          <p:cNvGrpSpPr/>
          <p:nvPr/>
        </p:nvGrpSpPr>
        <p:grpSpPr>
          <a:xfrm rot="0">
            <a:off x="1191577" y="1273016"/>
            <a:ext cx="15904845" cy="7955281"/>
            <a:chOff x="0" y="0"/>
            <a:chExt cx="21206460" cy="1060704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1206461" cy="10607040"/>
            </a:xfrm>
            <a:custGeom>
              <a:avLst/>
              <a:gdLst/>
              <a:ahLst/>
              <a:cxnLst/>
              <a:rect l="l" t="t" r="r" b="b"/>
              <a:pathLst>
                <a:path w="21206461" h="10607040">
                  <a:moveTo>
                    <a:pt x="0" y="0"/>
                  </a:moveTo>
                  <a:lnTo>
                    <a:pt x="21206461" y="0"/>
                  </a:lnTo>
                  <a:lnTo>
                    <a:pt x="21206461" y="10607040"/>
                  </a:lnTo>
                  <a:lnTo>
                    <a:pt x="0" y="10607040"/>
                  </a:lnTo>
                  <a:close/>
                </a:path>
              </a:pathLst>
            </a:custGeom>
            <a:solidFill>
              <a:srgbClr val="FB500D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2078267" y="2757012"/>
            <a:ext cx="7208607" cy="15049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880"/>
              </a:lnSpc>
            </a:pPr>
            <a:r>
              <a:rPr lang="en-US" sz="9900">
                <a:solidFill>
                  <a:srgbClr val="000000"/>
                </a:solidFill>
                <a:latin typeface="Abril Fatface" panose="02000503000000020003"/>
                <a:ea typeface="Abril Fatface" panose="02000503000000020003"/>
                <a:cs typeface="Abril Fatface" panose="02000503000000020003"/>
                <a:sym typeface="Abril Fatface" panose="02000503000000020003"/>
              </a:rPr>
              <a:t>Thank  You</a:t>
            </a:r>
            <a:endParaRPr lang="en-US" sz="9900">
              <a:solidFill>
                <a:srgbClr val="000000"/>
              </a:solidFill>
              <a:latin typeface="Abril Fatface" panose="02000503000000020003"/>
              <a:ea typeface="Abril Fatface" panose="02000503000000020003"/>
              <a:cs typeface="Abril Fatface" panose="02000503000000020003"/>
              <a:sym typeface="Abril Fatface" panose="02000503000000020003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950630" y="4279939"/>
            <a:ext cx="12163514" cy="20001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840"/>
              </a:lnSpc>
            </a:pPr>
            <a:r>
              <a:rPr lang="en-US" sz="13200" b="1">
                <a:solidFill>
                  <a:srgbClr val="000000"/>
                </a:solidFill>
                <a:latin typeface="思源黑体 Heavy" panose="020B0A00000000000000" charset="-122"/>
                <a:ea typeface="思源黑体 Heavy" panose="020B0A00000000000000" charset="-122"/>
                <a:cs typeface="思源黑体 Heavy" panose="020B0A00000000000000" charset="-122"/>
                <a:sym typeface="思源黑体 Heavy" panose="020B0A00000000000000" charset="-122"/>
              </a:rPr>
              <a:t>感谢观看</a:t>
            </a:r>
            <a:endParaRPr lang="en-US" sz="13200" b="1">
              <a:solidFill>
                <a:srgbClr val="000000"/>
              </a:solidFill>
              <a:latin typeface="思源黑体 Heavy" panose="020B0A00000000000000" charset="-122"/>
              <a:ea typeface="思源黑体 Heavy" panose="020B0A00000000000000" charset="-122"/>
              <a:cs typeface="思源黑体 Heavy" panose="020B0A00000000000000" charset="-122"/>
              <a:sym typeface="思源黑体 Heavy" panose="020B0A00000000000000" charset="-122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4068336" y="55245"/>
            <a:ext cx="4493985" cy="114868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9280"/>
              </a:lnSpc>
            </a:pPr>
            <a:r>
              <a:rPr lang="en-US" sz="74400">
                <a:solidFill>
                  <a:srgbClr val="000000"/>
                </a:solidFill>
                <a:latin typeface="Abril Fatface" panose="02000503000000020003"/>
                <a:ea typeface="Abril Fatface" panose="02000503000000020003"/>
                <a:cs typeface="Abril Fatface" panose="02000503000000020003"/>
                <a:sym typeface="Abril Fatface" panose="02000503000000020003"/>
              </a:rPr>
              <a:t>1</a:t>
            </a:r>
            <a:endParaRPr lang="en-US" sz="74400">
              <a:solidFill>
                <a:srgbClr val="000000"/>
              </a:solidFill>
              <a:latin typeface="Abril Fatface" panose="02000503000000020003"/>
              <a:ea typeface="Abril Fatface" panose="02000503000000020003"/>
              <a:cs typeface="Abril Fatface" panose="02000503000000020003"/>
              <a:sym typeface="Abril Fatface" panose="02000503000000020003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2051694" y="7881133"/>
            <a:ext cx="1829465" cy="3142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2100">
                <a:solidFill>
                  <a:srgbClr val="000000"/>
                </a:solidFill>
                <a:latin typeface="Abril Fatface" panose="02000503000000020003"/>
                <a:ea typeface="Abril Fatface" panose="02000503000000020003"/>
                <a:cs typeface="Abril Fatface" panose="02000503000000020003"/>
                <a:sym typeface="Abril Fatface" panose="02000503000000020003"/>
              </a:rPr>
              <a:t>Creation</a:t>
            </a:r>
            <a:endParaRPr lang="en-US" sz="2100">
              <a:solidFill>
                <a:srgbClr val="000000"/>
              </a:solidFill>
              <a:latin typeface="Abril Fatface" panose="02000503000000020003"/>
              <a:ea typeface="Abril Fatface" panose="02000503000000020003"/>
              <a:cs typeface="Abril Fatface" panose="02000503000000020003"/>
              <a:sym typeface="Abril Fatface" panose="02000503000000020003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2054928" y="8310657"/>
            <a:ext cx="2328477" cy="476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90"/>
              </a:lnSpc>
            </a:pPr>
            <a:r>
              <a:rPr lang="en-US" sz="1575">
                <a:solidFill>
                  <a:srgbClr val="00000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portfolio represents</a:t>
            </a:r>
            <a:endParaRPr lang="en-US" sz="1575">
              <a:solidFill>
                <a:srgbClr val="000000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  <a:p>
            <a:pPr algn="l">
              <a:lnSpc>
                <a:spcPts val="1890"/>
              </a:lnSpc>
            </a:pPr>
            <a:r>
              <a:rPr lang="en-US" sz="1575">
                <a:solidFill>
                  <a:srgbClr val="00000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an evolution</a:t>
            </a:r>
            <a:endParaRPr lang="en-US" sz="1575">
              <a:solidFill>
                <a:srgbClr val="000000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5572134" y="7881133"/>
            <a:ext cx="1829465" cy="322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2100">
                <a:solidFill>
                  <a:srgbClr val="000000"/>
                </a:solidFill>
                <a:latin typeface="Abril Fatface" panose="02000503000000020003"/>
                <a:ea typeface="Abril Fatface" panose="02000503000000020003"/>
                <a:cs typeface="Abril Fatface" panose="02000503000000020003"/>
                <a:sym typeface="Abril Fatface" panose="02000503000000020003"/>
              </a:rPr>
              <a:t>Hunter</a:t>
            </a:r>
            <a:endParaRPr lang="en-US" sz="2100">
              <a:solidFill>
                <a:srgbClr val="000000"/>
              </a:solidFill>
              <a:latin typeface="Abril Fatface" panose="02000503000000020003"/>
              <a:ea typeface="Abril Fatface" panose="02000503000000020003"/>
              <a:cs typeface="Abril Fatface" panose="02000503000000020003"/>
              <a:sym typeface="Abril Fatface" panose="02000503000000020003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5575368" y="8310657"/>
            <a:ext cx="2328477" cy="241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90"/>
              </a:lnSpc>
            </a:pPr>
            <a:r>
              <a:rPr lang="en-US" altLang="zh-CN" sz="1575">
                <a:solidFill>
                  <a:srgbClr val="00000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Copyright</a:t>
            </a:r>
            <a:endParaRPr lang="en-US" altLang="zh-CN" sz="1575">
              <a:solidFill>
                <a:srgbClr val="000000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</p:txBody>
      </p:sp>
      <p:sp>
        <p:nvSpPr>
          <p:cNvPr id="15" name="AutoShape 15"/>
          <p:cNvSpPr/>
          <p:nvPr/>
        </p:nvSpPr>
        <p:spPr>
          <a:xfrm>
            <a:off x="2149793" y="2682240"/>
            <a:ext cx="592501" cy="1905"/>
          </a:xfrm>
          <a:prstGeom prst="line">
            <a:avLst/>
          </a:prstGeom>
          <a:ln w="476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6" name="Group 16"/>
          <p:cNvGrpSpPr/>
          <p:nvPr/>
        </p:nvGrpSpPr>
        <p:grpSpPr>
          <a:xfrm rot="0">
            <a:off x="10448925" y="-961548"/>
            <a:ext cx="7134225" cy="7134225"/>
            <a:chOff x="0" y="0"/>
            <a:chExt cx="9512300" cy="95123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9512300" cy="9512300"/>
            </a:xfrm>
            <a:custGeom>
              <a:avLst/>
              <a:gdLst/>
              <a:ahLst/>
              <a:cxnLst/>
              <a:rect l="l" t="t" r="r" b="b"/>
              <a:pathLst>
                <a:path w="9512300" h="9512300">
                  <a:moveTo>
                    <a:pt x="0" y="4756150"/>
                  </a:moveTo>
                  <a:cubicBezTo>
                    <a:pt x="0" y="2129409"/>
                    <a:pt x="2129409" y="0"/>
                    <a:pt x="4756150" y="0"/>
                  </a:cubicBezTo>
                  <a:lnTo>
                    <a:pt x="4756150" y="12700"/>
                  </a:lnTo>
                  <a:lnTo>
                    <a:pt x="4756150" y="0"/>
                  </a:lnTo>
                  <a:cubicBezTo>
                    <a:pt x="7382891" y="0"/>
                    <a:pt x="9512300" y="2129409"/>
                    <a:pt x="9512300" y="4756150"/>
                  </a:cubicBezTo>
                  <a:lnTo>
                    <a:pt x="9499600" y="4756150"/>
                  </a:lnTo>
                  <a:lnTo>
                    <a:pt x="9512300" y="4756150"/>
                  </a:lnTo>
                  <a:cubicBezTo>
                    <a:pt x="9512300" y="7382891"/>
                    <a:pt x="7382891" y="9512300"/>
                    <a:pt x="4756150" y="9512300"/>
                  </a:cubicBezTo>
                  <a:lnTo>
                    <a:pt x="4756150" y="9499600"/>
                  </a:lnTo>
                  <a:lnTo>
                    <a:pt x="4756150" y="9512300"/>
                  </a:lnTo>
                  <a:cubicBezTo>
                    <a:pt x="2129409" y="9512300"/>
                    <a:pt x="0" y="7382891"/>
                    <a:pt x="0" y="4756150"/>
                  </a:cubicBezTo>
                  <a:lnTo>
                    <a:pt x="12700" y="4756150"/>
                  </a:lnTo>
                  <a:lnTo>
                    <a:pt x="25400" y="4756150"/>
                  </a:lnTo>
                  <a:lnTo>
                    <a:pt x="12700" y="4756150"/>
                  </a:lnTo>
                  <a:lnTo>
                    <a:pt x="0" y="4756150"/>
                  </a:lnTo>
                  <a:moveTo>
                    <a:pt x="25400" y="4756150"/>
                  </a:moveTo>
                  <a:cubicBezTo>
                    <a:pt x="25400" y="4763135"/>
                    <a:pt x="19685" y="4768850"/>
                    <a:pt x="12700" y="4768850"/>
                  </a:cubicBezTo>
                  <a:cubicBezTo>
                    <a:pt x="5715" y="4768850"/>
                    <a:pt x="0" y="4763135"/>
                    <a:pt x="0" y="4756150"/>
                  </a:cubicBezTo>
                  <a:cubicBezTo>
                    <a:pt x="0" y="4749165"/>
                    <a:pt x="5715" y="4743450"/>
                    <a:pt x="12700" y="4743450"/>
                  </a:cubicBezTo>
                  <a:cubicBezTo>
                    <a:pt x="19685" y="4743450"/>
                    <a:pt x="25400" y="4749165"/>
                    <a:pt x="25400" y="4756150"/>
                  </a:cubicBezTo>
                  <a:cubicBezTo>
                    <a:pt x="25400" y="7368921"/>
                    <a:pt x="2143379" y="9486900"/>
                    <a:pt x="4756150" y="9486900"/>
                  </a:cubicBezTo>
                  <a:cubicBezTo>
                    <a:pt x="7368921" y="9486900"/>
                    <a:pt x="9486900" y="7368921"/>
                    <a:pt x="9486900" y="4756150"/>
                  </a:cubicBezTo>
                  <a:cubicBezTo>
                    <a:pt x="9486900" y="2143379"/>
                    <a:pt x="7368921" y="25400"/>
                    <a:pt x="4756150" y="25400"/>
                  </a:cubicBezTo>
                  <a:lnTo>
                    <a:pt x="4756150" y="12700"/>
                  </a:lnTo>
                  <a:lnTo>
                    <a:pt x="4756150" y="25400"/>
                  </a:lnTo>
                  <a:cubicBezTo>
                    <a:pt x="2143379" y="25400"/>
                    <a:pt x="25400" y="2143379"/>
                    <a:pt x="25400" y="475615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18" name="Group 18"/>
          <p:cNvGrpSpPr/>
          <p:nvPr/>
        </p:nvGrpSpPr>
        <p:grpSpPr>
          <a:xfrm rot="0">
            <a:off x="10214610" y="2547462"/>
            <a:ext cx="579120" cy="579120"/>
            <a:chOff x="0" y="0"/>
            <a:chExt cx="772160" cy="772160"/>
          </a:xfrm>
        </p:grpSpPr>
        <p:sp>
          <p:nvSpPr>
            <p:cNvPr id="19" name="Freeform 19"/>
            <p:cNvSpPr/>
            <p:nvPr/>
          </p:nvSpPr>
          <p:spPr>
            <a:xfrm>
              <a:off x="12700" y="12700"/>
              <a:ext cx="746760" cy="746760"/>
            </a:xfrm>
            <a:custGeom>
              <a:avLst/>
              <a:gdLst/>
              <a:ahLst/>
              <a:cxnLst/>
              <a:rect l="l" t="t" r="r" b="b"/>
              <a:pathLst>
                <a:path w="746760" h="746760">
                  <a:moveTo>
                    <a:pt x="0" y="373380"/>
                  </a:moveTo>
                  <a:cubicBezTo>
                    <a:pt x="0" y="167132"/>
                    <a:pt x="167132" y="0"/>
                    <a:pt x="373380" y="0"/>
                  </a:cubicBezTo>
                  <a:cubicBezTo>
                    <a:pt x="579628" y="0"/>
                    <a:pt x="746760" y="167132"/>
                    <a:pt x="746760" y="373380"/>
                  </a:cubicBezTo>
                  <a:cubicBezTo>
                    <a:pt x="746760" y="579628"/>
                    <a:pt x="579628" y="746760"/>
                    <a:pt x="373380" y="746760"/>
                  </a:cubicBezTo>
                  <a:cubicBezTo>
                    <a:pt x="167132" y="746760"/>
                    <a:pt x="0" y="579628"/>
                    <a:pt x="0" y="373380"/>
                  </a:cubicBezTo>
                  <a:close/>
                </a:path>
              </a:pathLst>
            </a:custGeom>
            <a:solidFill>
              <a:srgbClr val="FB500D"/>
            </a:solidFill>
          </p:spPr>
        </p:sp>
        <p:sp>
          <p:nvSpPr>
            <p:cNvPr id="20" name="Freeform 20"/>
            <p:cNvSpPr/>
            <p:nvPr/>
          </p:nvSpPr>
          <p:spPr>
            <a:xfrm>
              <a:off x="0" y="0"/>
              <a:ext cx="772160" cy="772160"/>
            </a:xfrm>
            <a:custGeom>
              <a:avLst/>
              <a:gdLst/>
              <a:ahLst/>
              <a:cxnLst/>
              <a:rect l="l" t="t" r="r" b="b"/>
              <a:pathLst>
                <a:path w="772160" h="772160">
                  <a:moveTo>
                    <a:pt x="0" y="386080"/>
                  </a:moveTo>
                  <a:cubicBezTo>
                    <a:pt x="0" y="172847"/>
                    <a:pt x="172847" y="0"/>
                    <a:pt x="386080" y="0"/>
                  </a:cubicBezTo>
                  <a:lnTo>
                    <a:pt x="386080" y="12700"/>
                  </a:lnTo>
                  <a:lnTo>
                    <a:pt x="386080" y="0"/>
                  </a:lnTo>
                  <a:cubicBezTo>
                    <a:pt x="599313" y="0"/>
                    <a:pt x="772160" y="172847"/>
                    <a:pt x="772160" y="386080"/>
                  </a:cubicBezTo>
                  <a:cubicBezTo>
                    <a:pt x="772160" y="599313"/>
                    <a:pt x="599313" y="772160"/>
                    <a:pt x="386080" y="772160"/>
                  </a:cubicBezTo>
                  <a:lnTo>
                    <a:pt x="386080" y="759460"/>
                  </a:lnTo>
                  <a:lnTo>
                    <a:pt x="386080" y="772160"/>
                  </a:lnTo>
                  <a:cubicBezTo>
                    <a:pt x="172847" y="772160"/>
                    <a:pt x="0" y="599313"/>
                    <a:pt x="0" y="386080"/>
                  </a:cubicBezTo>
                  <a:lnTo>
                    <a:pt x="12700" y="386080"/>
                  </a:lnTo>
                  <a:lnTo>
                    <a:pt x="22479" y="394208"/>
                  </a:lnTo>
                  <a:cubicBezTo>
                    <a:pt x="19050" y="398272"/>
                    <a:pt x="13462" y="399796"/>
                    <a:pt x="8382" y="398018"/>
                  </a:cubicBezTo>
                  <a:cubicBezTo>
                    <a:pt x="3302" y="396240"/>
                    <a:pt x="0" y="391414"/>
                    <a:pt x="0" y="386080"/>
                  </a:cubicBezTo>
                  <a:moveTo>
                    <a:pt x="25400" y="386080"/>
                  </a:moveTo>
                  <a:lnTo>
                    <a:pt x="12700" y="386080"/>
                  </a:lnTo>
                  <a:lnTo>
                    <a:pt x="2921" y="377952"/>
                  </a:lnTo>
                  <a:cubicBezTo>
                    <a:pt x="6350" y="373888"/>
                    <a:pt x="11938" y="372364"/>
                    <a:pt x="17018" y="374142"/>
                  </a:cubicBezTo>
                  <a:cubicBezTo>
                    <a:pt x="22098" y="375920"/>
                    <a:pt x="25400" y="380746"/>
                    <a:pt x="25400" y="386080"/>
                  </a:cubicBezTo>
                  <a:cubicBezTo>
                    <a:pt x="25400" y="585216"/>
                    <a:pt x="186944" y="746760"/>
                    <a:pt x="386080" y="746760"/>
                  </a:cubicBezTo>
                  <a:cubicBezTo>
                    <a:pt x="585216" y="746760"/>
                    <a:pt x="746760" y="585216"/>
                    <a:pt x="746760" y="386080"/>
                  </a:cubicBezTo>
                  <a:lnTo>
                    <a:pt x="759460" y="386080"/>
                  </a:lnTo>
                  <a:lnTo>
                    <a:pt x="746760" y="386080"/>
                  </a:lnTo>
                  <a:cubicBezTo>
                    <a:pt x="746760" y="186944"/>
                    <a:pt x="585216" y="25400"/>
                    <a:pt x="386080" y="25400"/>
                  </a:cubicBezTo>
                  <a:lnTo>
                    <a:pt x="386080" y="12700"/>
                  </a:lnTo>
                  <a:lnTo>
                    <a:pt x="386080" y="25400"/>
                  </a:lnTo>
                  <a:cubicBezTo>
                    <a:pt x="186944" y="25400"/>
                    <a:pt x="25400" y="186944"/>
                    <a:pt x="25400" y="38608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21" name="TextBox 21"/>
          <p:cNvSpPr txBox="1"/>
          <p:nvPr/>
        </p:nvSpPr>
        <p:spPr>
          <a:xfrm>
            <a:off x="1241274" y="756777"/>
            <a:ext cx="1501020" cy="247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80"/>
              </a:lnSpc>
            </a:pPr>
            <a:r>
              <a:rPr lang="en-US" sz="1650" b="1">
                <a:solidFill>
                  <a:srgbClr val="FFFFFF"/>
                </a:solidFill>
                <a:latin typeface="Montserrat Ultra-Bold" panose="00000900000000000000"/>
                <a:ea typeface="Montserrat Ultra-Bold" panose="00000900000000000000"/>
                <a:cs typeface="Montserrat Ultra-Bold" panose="00000900000000000000"/>
                <a:sym typeface="Montserrat Ultra-Bold" panose="00000900000000000000"/>
              </a:rPr>
              <a:t>F</a:t>
            </a:r>
            <a:r>
              <a:rPr lang="en-US" sz="1650" b="1">
                <a:solidFill>
                  <a:srgbClr val="FFFFFF"/>
                </a:solidFill>
                <a:latin typeface="Montserrat Ultra-Bold" panose="00000900000000000000"/>
                <a:ea typeface="Montserrat Ultra-Bold" panose="00000900000000000000"/>
                <a:cs typeface="Montserrat Ultra-Bold" panose="00000900000000000000"/>
                <a:sym typeface="Montserrat Ultra-Bold" panose="00000900000000000000"/>
              </a:rPr>
              <a:t>OR world</a:t>
            </a:r>
            <a:endParaRPr lang="en-US" sz="1650" b="1">
              <a:solidFill>
                <a:srgbClr val="FFFFFF"/>
              </a:solidFill>
              <a:latin typeface="Montserrat Ultra-Bold" panose="00000900000000000000"/>
              <a:ea typeface="Montserrat Ultra-Bold" panose="00000900000000000000"/>
              <a:cs typeface="Montserrat Ultra-Bold" panose="00000900000000000000"/>
              <a:sym typeface="Montserrat Ultra-Bold" panose="00000900000000000000"/>
            </a:endParaRPr>
          </a:p>
        </p:txBody>
      </p:sp>
      <p:sp>
        <p:nvSpPr>
          <p:cNvPr id="24" name="TextBox 14"/>
          <p:cNvSpPr txBox="1"/>
          <p:nvPr/>
        </p:nvSpPr>
        <p:spPr>
          <a:xfrm>
            <a:off x="10879170" y="7882212"/>
            <a:ext cx="2022085" cy="12133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p>
            <a:pPr algn="l">
              <a:lnSpc>
                <a:spcPts val="9655"/>
              </a:lnSpc>
            </a:pPr>
            <a:r>
              <a:rPr lang="en-US" sz="8045">
                <a:gradFill>
                  <a:gsLst>
                    <a:gs pos="50000">
                      <a:schemeClr val="tx1"/>
                    </a:gs>
                    <a:gs pos="0">
                      <a:schemeClr val="tx1">
                        <a:lumMod val="25000"/>
                        <a:lumOff val="75000"/>
                      </a:schemeClr>
                    </a:gs>
                    <a:gs pos="100000">
                      <a:schemeClr val="tx1">
                        <a:lumMod val="85000"/>
                      </a:schemeClr>
                    </a:gs>
                  </a:gsLst>
                  <a:lin ang="5400000" scaled="1"/>
                </a:gradFill>
                <a:latin typeface="Abril Fatface" panose="02000503000000020003"/>
                <a:ea typeface="Abril Fatface" panose="02000503000000020003"/>
                <a:cs typeface="Abril Fatface" panose="02000503000000020003"/>
                <a:sym typeface="Abril Fatface" panose="02000503000000020003"/>
              </a:rPr>
              <a:t>AI</a:t>
            </a:r>
            <a:endParaRPr lang="en-US" sz="8045">
              <a:gradFill>
                <a:gsLst>
                  <a:gs pos="50000">
                    <a:schemeClr val="tx1"/>
                  </a:gs>
                  <a:gs pos="0">
                    <a:schemeClr val="tx1">
                      <a:lumMod val="25000"/>
                      <a:lumOff val="75000"/>
                    </a:schemeClr>
                  </a:gs>
                  <a:gs pos="100000">
                    <a:schemeClr val="tx1">
                      <a:lumMod val="85000"/>
                    </a:schemeClr>
                  </a:gs>
                </a:gsLst>
                <a:lin ang="5400000" scaled="1"/>
              </a:gradFill>
              <a:latin typeface="Abril Fatface" panose="02000503000000020003"/>
              <a:ea typeface="Abril Fatface" panose="02000503000000020003"/>
              <a:cs typeface="Abril Fatface" panose="02000503000000020003"/>
              <a:sym typeface="Abril Fatface" panose="02000503000000020003"/>
            </a:endParaRPr>
          </a:p>
        </p:txBody>
      </p:sp>
      <p:sp>
        <p:nvSpPr>
          <p:cNvPr id="25" name="TextBox 15"/>
          <p:cNvSpPr txBox="1"/>
          <p:nvPr/>
        </p:nvSpPr>
        <p:spPr>
          <a:xfrm>
            <a:off x="12344122" y="8343848"/>
            <a:ext cx="2668162" cy="5850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p>
            <a:pPr algn="l">
              <a:lnSpc>
                <a:spcPts val="2315"/>
              </a:lnSpc>
            </a:pPr>
            <a:r>
              <a:rPr lang="en-US" sz="1930">
                <a:gradFill>
                  <a:gsLst>
                    <a:gs pos="50000">
                      <a:schemeClr val="tx1"/>
                    </a:gs>
                    <a:gs pos="0">
                      <a:schemeClr val="tx1">
                        <a:lumMod val="25000"/>
                        <a:lumOff val="75000"/>
                      </a:schemeClr>
                    </a:gs>
                    <a:gs pos="100000">
                      <a:schemeClr val="tx1">
                        <a:lumMod val="85000"/>
                      </a:schemeClr>
                    </a:gs>
                  </a:gsLst>
                  <a:lin ang="5400000" scaled="1"/>
                </a:gradFill>
                <a:latin typeface="Abril Fatface" panose="02000503000000020003"/>
                <a:ea typeface="Abril Fatface" panose="02000503000000020003"/>
                <a:cs typeface="Abril Fatface" panose="02000503000000020003"/>
                <a:sym typeface="Abril Fatface" panose="02000503000000020003"/>
              </a:rPr>
              <a:t>automatic code security audit platform</a:t>
            </a:r>
            <a:endParaRPr lang="en-US" sz="1930">
              <a:gradFill>
                <a:gsLst>
                  <a:gs pos="50000">
                    <a:schemeClr val="tx1"/>
                  </a:gs>
                  <a:gs pos="0">
                    <a:schemeClr val="tx1">
                      <a:lumMod val="25000"/>
                      <a:lumOff val="75000"/>
                    </a:schemeClr>
                  </a:gs>
                  <a:gs pos="100000">
                    <a:schemeClr val="tx1">
                      <a:lumMod val="85000"/>
                    </a:schemeClr>
                  </a:gs>
                </a:gsLst>
                <a:lin ang="5400000" scaled="1"/>
              </a:gradFill>
              <a:latin typeface="Abril Fatface" panose="02000503000000020003"/>
              <a:ea typeface="Abril Fatface" panose="02000503000000020003"/>
              <a:cs typeface="Abril Fatface" panose="02000503000000020003"/>
              <a:sym typeface="Abril Fatface" panose="02000503000000020003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1191577" y="1273016"/>
            <a:ext cx="15904845" cy="7955281"/>
            <a:chOff x="0" y="0"/>
            <a:chExt cx="21206460" cy="1060704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206461" cy="10607040"/>
            </a:xfrm>
            <a:custGeom>
              <a:avLst/>
              <a:gdLst/>
              <a:ahLst/>
              <a:cxnLst/>
              <a:rect l="l" t="t" r="r" b="b"/>
              <a:pathLst>
                <a:path w="21206461" h="10607040">
                  <a:moveTo>
                    <a:pt x="0" y="0"/>
                  </a:moveTo>
                  <a:lnTo>
                    <a:pt x="21206461" y="0"/>
                  </a:lnTo>
                  <a:lnTo>
                    <a:pt x="21206461" y="10607040"/>
                  </a:lnTo>
                  <a:lnTo>
                    <a:pt x="0" y="10607040"/>
                  </a:lnTo>
                  <a:close/>
                </a:path>
              </a:pathLst>
            </a:custGeom>
            <a:solidFill>
              <a:srgbClr val="FB500D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-1219003" y="-2005002"/>
            <a:ext cx="7368540" cy="7134225"/>
          </a:xfrm>
          <a:custGeom>
            <a:avLst/>
            <a:gdLst/>
            <a:ahLst/>
            <a:cxnLst/>
            <a:rect l="l" t="t" r="r" b="b"/>
            <a:pathLst>
              <a:path w="7368540" h="7134225">
                <a:moveTo>
                  <a:pt x="0" y="0"/>
                </a:moveTo>
                <a:lnTo>
                  <a:pt x="7368540" y="0"/>
                </a:lnTo>
                <a:lnTo>
                  <a:pt x="7368540" y="7134225"/>
                </a:lnTo>
                <a:lnTo>
                  <a:pt x="0" y="7134225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737273" y="2019639"/>
            <a:ext cx="3904251" cy="18286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400"/>
              </a:lnSpc>
            </a:pPr>
            <a:r>
              <a:rPr lang="en-US" sz="12000" b="1">
                <a:solidFill>
                  <a:srgbClr val="000000"/>
                </a:solidFill>
                <a:latin typeface="思源黑体 Heavy" panose="020B0A00000000000000" charset="-122"/>
                <a:ea typeface="思源黑体 Heavy" panose="020B0A00000000000000" charset="-122"/>
                <a:cs typeface="思源黑体 Heavy" panose="020B0A00000000000000" charset="-122"/>
                <a:sym typeface="思源黑体 Heavy" panose="020B0A00000000000000" charset="-122"/>
              </a:rPr>
              <a:t>目录</a:t>
            </a:r>
            <a:endParaRPr lang="en-US" sz="12000" b="1">
              <a:solidFill>
                <a:srgbClr val="000000"/>
              </a:solidFill>
              <a:latin typeface="思源黑体 Heavy" panose="020B0A00000000000000" charset="-122"/>
              <a:ea typeface="思源黑体 Heavy" panose="020B0A00000000000000" charset="-122"/>
              <a:cs typeface="思源黑体 Heavy" panose="020B0A00000000000000" charset="-122"/>
              <a:sym typeface="思源黑体 Heavy" panose="020B0A00000000000000" charset="-122"/>
            </a:endParaRPr>
          </a:p>
        </p:txBody>
      </p:sp>
      <p:sp>
        <p:nvSpPr>
          <p:cNvPr id="6" name="TextBox 6"/>
          <p:cNvSpPr txBox="1"/>
          <p:nvPr/>
        </p:nvSpPr>
        <p:spPr>
          <a:xfrm rot="-5400000">
            <a:off x="12546000" y="4200590"/>
            <a:ext cx="8634407" cy="1838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400"/>
              </a:lnSpc>
            </a:pPr>
            <a:r>
              <a:rPr lang="en-US" sz="12000">
                <a:solidFill>
                  <a:srgbClr val="000000"/>
                </a:solidFill>
                <a:latin typeface="Abril Fatface" panose="02000503000000020003"/>
                <a:ea typeface="Abril Fatface" panose="02000503000000020003"/>
                <a:cs typeface="Abril Fatface" panose="02000503000000020003"/>
                <a:sym typeface="Abril Fatface" panose="02000503000000020003"/>
              </a:rPr>
              <a:t>CONTENTS</a:t>
            </a:r>
            <a:endParaRPr lang="en-US" sz="12000">
              <a:solidFill>
                <a:srgbClr val="000000"/>
              </a:solidFill>
              <a:latin typeface="Abril Fatface" panose="02000503000000020003"/>
              <a:ea typeface="Abril Fatface" panose="02000503000000020003"/>
              <a:cs typeface="Abril Fatface" panose="02000503000000020003"/>
              <a:sym typeface="Abril Fatface" panose="02000503000000020003"/>
            </a:endParaRPr>
          </a:p>
        </p:txBody>
      </p:sp>
      <p:sp>
        <p:nvSpPr>
          <p:cNvPr id="7" name="TextBox 7"/>
          <p:cNvSpPr txBox="1"/>
          <p:nvPr>
            <p:custDataLst>
              <p:tags r:id="rId3"/>
            </p:custDataLst>
          </p:nvPr>
        </p:nvSpPr>
        <p:spPr>
          <a:xfrm>
            <a:off x="6054614" y="2814286"/>
            <a:ext cx="1202470" cy="1095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640"/>
              </a:lnSpc>
            </a:pPr>
            <a:r>
              <a:rPr lang="en-US" sz="7200">
                <a:solidFill>
                  <a:srgbClr val="000000"/>
                </a:solidFill>
                <a:latin typeface="Abril Fatface" panose="02000503000000020003"/>
                <a:ea typeface="Abril Fatface" panose="02000503000000020003"/>
                <a:cs typeface="Abril Fatface" panose="02000503000000020003"/>
                <a:sym typeface="Abril Fatface" panose="02000503000000020003"/>
              </a:rPr>
              <a:t>01</a:t>
            </a:r>
            <a:endParaRPr lang="en-US" sz="7200">
              <a:solidFill>
                <a:srgbClr val="000000"/>
              </a:solidFill>
              <a:latin typeface="Abril Fatface" panose="02000503000000020003"/>
              <a:ea typeface="Abril Fatface" panose="02000503000000020003"/>
              <a:cs typeface="Abril Fatface" panose="02000503000000020003"/>
              <a:sym typeface="Abril Fatface" panose="02000503000000020003"/>
            </a:endParaRPr>
          </a:p>
        </p:txBody>
      </p:sp>
      <p:sp>
        <p:nvSpPr>
          <p:cNvPr id="8" name="TextBox 8"/>
          <p:cNvSpPr txBox="1"/>
          <p:nvPr>
            <p:custDataLst>
              <p:tags r:id="rId4"/>
            </p:custDataLst>
          </p:nvPr>
        </p:nvSpPr>
        <p:spPr>
          <a:xfrm>
            <a:off x="7584291" y="2947754"/>
            <a:ext cx="3136211" cy="638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4200" b="1">
                <a:solidFill>
                  <a:srgbClr val="000000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项目背景</a:t>
            </a:r>
            <a:endParaRPr lang="en-US" sz="4200" b="1">
              <a:solidFill>
                <a:srgbClr val="000000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思源黑体 Bold" panose="020B0800000000000000" charset="-122"/>
            </a:endParaRPr>
          </a:p>
        </p:txBody>
      </p:sp>
      <p:sp>
        <p:nvSpPr>
          <p:cNvPr id="9" name="TextBox 9"/>
          <p:cNvSpPr txBox="1"/>
          <p:nvPr>
            <p:custDataLst>
              <p:tags r:id="rId5"/>
            </p:custDataLst>
          </p:nvPr>
        </p:nvSpPr>
        <p:spPr>
          <a:xfrm>
            <a:off x="7634212" y="3844138"/>
            <a:ext cx="2343126" cy="2666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>
                <a:solidFill>
                  <a:srgbClr val="00000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Exhibition of works</a:t>
            </a:r>
            <a:endParaRPr lang="en-US" sz="1800">
              <a:solidFill>
                <a:srgbClr val="000000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</p:txBody>
      </p:sp>
      <p:sp>
        <p:nvSpPr>
          <p:cNvPr id="10" name="TextBox 10"/>
          <p:cNvSpPr txBox="1"/>
          <p:nvPr>
            <p:custDataLst>
              <p:tags r:id="rId6"/>
            </p:custDataLst>
          </p:nvPr>
        </p:nvSpPr>
        <p:spPr>
          <a:xfrm>
            <a:off x="2010600" y="6354993"/>
            <a:ext cx="1202471" cy="1095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640"/>
              </a:lnSpc>
            </a:pPr>
            <a:r>
              <a:rPr lang="en-US" sz="7200">
                <a:solidFill>
                  <a:srgbClr val="000000"/>
                </a:solidFill>
                <a:latin typeface="Abril Fatface" panose="02000503000000020003"/>
                <a:ea typeface="Abril Fatface" panose="02000503000000020003"/>
                <a:cs typeface="Abril Fatface" panose="02000503000000020003"/>
                <a:sym typeface="Abril Fatface" panose="02000503000000020003"/>
              </a:rPr>
              <a:t>02</a:t>
            </a:r>
            <a:endParaRPr lang="en-US" sz="7200">
              <a:solidFill>
                <a:srgbClr val="000000"/>
              </a:solidFill>
              <a:latin typeface="Abril Fatface" panose="02000503000000020003"/>
              <a:ea typeface="Abril Fatface" panose="02000503000000020003"/>
              <a:cs typeface="Abril Fatface" panose="02000503000000020003"/>
              <a:sym typeface="Abril Fatface" panose="02000503000000020003"/>
            </a:endParaRPr>
          </a:p>
        </p:txBody>
      </p:sp>
      <p:sp>
        <p:nvSpPr>
          <p:cNvPr id="11" name="TextBox 11"/>
          <p:cNvSpPr txBox="1"/>
          <p:nvPr>
            <p:custDataLst>
              <p:tags r:id="rId7"/>
            </p:custDataLst>
          </p:nvPr>
        </p:nvSpPr>
        <p:spPr>
          <a:xfrm>
            <a:off x="3540278" y="6488460"/>
            <a:ext cx="3136210" cy="638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4200" b="1">
                <a:solidFill>
                  <a:srgbClr val="000000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作品展示</a:t>
            </a:r>
            <a:endParaRPr lang="en-US" sz="4200" b="1">
              <a:solidFill>
                <a:srgbClr val="000000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思源黑体 Bold" panose="020B0800000000000000" charset="-122"/>
            </a:endParaRPr>
          </a:p>
        </p:txBody>
      </p:sp>
      <p:sp>
        <p:nvSpPr>
          <p:cNvPr id="12" name="TextBox 12"/>
          <p:cNvSpPr txBox="1"/>
          <p:nvPr>
            <p:custDataLst>
              <p:tags r:id="rId8"/>
            </p:custDataLst>
          </p:nvPr>
        </p:nvSpPr>
        <p:spPr>
          <a:xfrm>
            <a:off x="3570924" y="7406616"/>
            <a:ext cx="1777646" cy="2666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>
                <a:solidFill>
                  <a:srgbClr val="00000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Work Details</a:t>
            </a:r>
            <a:endParaRPr lang="en-US" sz="1800">
              <a:solidFill>
                <a:srgbClr val="000000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</p:txBody>
      </p:sp>
      <p:sp>
        <p:nvSpPr>
          <p:cNvPr id="13" name="TextBox 13"/>
          <p:cNvSpPr txBox="1"/>
          <p:nvPr>
            <p:custDataLst>
              <p:tags r:id="rId9"/>
            </p:custDataLst>
          </p:nvPr>
        </p:nvSpPr>
        <p:spPr>
          <a:xfrm>
            <a:off x="11407647" y="2814286"/>
            <a:ext cx="1202471" cy="1095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640"/>
              </a:lnSpc>
            </a:pPr>
            <a:r>
              <a:rPr lang="en-US" sz="7200">
                <a:solidFill>
                  <a:srgbClr val="000000"/>
                </a:solidFill>
                <a:latin typeface="Abril Fatface" panose="02000503000000020003"/>
                <a:ea typeface="Abril Fatface" panose="02000503000000020003"/>
                <a:cs typeface="Abril Fatface" panose="02000503000000020003"/>
                <a:sym typeface="Abril Fatface" panose="02000503000000020003"/>
              </a:rPr>
              <a:t>03</a:t>
            </a:r>
            <a:endParaRPr lang="en-US" sz="7200">
              <a:solidFill>
                <a:srgbClr val="000000"/>
              </a:solidFill>
              <a:latin typeface="Abril Fatface" panose="02000503000000020003"/>
              <a:ea typeface="Abril Fatface" panose="02000503000000020003"/>
              <a:cs typeface="Abril Fatface" panose="02000503000000020003"/>
              <a:sym typeface="Abril Fatface" panose="02000503000000020003"/>
            </a:endParaRPr>
          </a:p>
        </p:txBody>
      </p:sp>
      <p:sp>
        <p:nvSpPr>
          <p:cNvPr id="14" name="TextBox 14"/>
          <p:cNvSpPr txBox="1"/>
          <p:nvPr>
            <p:custDataLst>
              <p:tags r:id="rId10"/>
            </p:custDataLst>
          </p:nvPr>
        </p:nvSpPr>
        <p:spPr>
          <a:xfrm>
            <a:off x="12937324" y="2947754"/>
            <a:ext cx="3136210" cy="638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4200" b="1">
                <a:solidFill>
                  <a:srgbClr val="000000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迭代方向</a:t>
            </a:r>
            <a:endParaRPr lang="en-US" sz="4200" b="1">
              <a:solidFill>
                <a:srgbClr val="000000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思源黑体 Bold" panose="020B0800000000000000" charset="-122"/>
            </a:endParaRPr>
          </a:p>
        </p:txBody>
      </p:sp>
      <p:sp>
        <p:nvSpPr>
          <p:cNvPr id="15" name="TextBox 15"/>
          <p:cNvSpPr txBox="1"/>
          <p:nvPr>
            <p:custDataLst>
              <p:tags r:id="rId11"/>
            </p:custDataLst>
          </p:nvPr>
        </p:nvSpPr>
        <p:spPr>
          <a:xfrm>
            <a:off x="13029491" y="3844138"/>
            <a:ext cx="2707552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>
                <a:solidFill>
                  <a:srgbClr val="00000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Futur</a:t>
            </a:r>
            <a:r>
              <a:rPr lang="en-US" sz="1800">
                <a:solidFill>
                  <a:srgbClr val="00000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e Development</a:t>
            </a:r>
            <a:endParaRPr lang="en-US" sz="1800">
              <a:solidFill>
                <a:srgbClr val="000000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</p:txBody>
      </p:sp>
      <p:sp>
        <p:nvSpPr>
          <p:cNvPr id="16" name="TextBox 16"/>
          <p:cNvSpPr txBox="1"/>
          <p:nvPr>
            <p:custDataLst>
              <p:tags r:id="rId12"/>
            </p:custDataLst>
          </p:nvPr>
        </p:nvSpPr>
        <p:spPr>
          <a:xfrm>
            <a:off x="7363634" y="6354993"/>
            <a:ext cx="1202471" cy="1095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640"/>
              </a:lnSpc>
            </a:pPr>
            <a:r>
              <a:rPr lang="en-US" sz="7200">
                <a:solidFill>
                  <a:srgbClr val="000000"/>
                </a:solidFill>
                <a:latin typeface="Abril Fatface" panose="02000503000000020003"/>
                <a:ea typeface="Abril Fatface" panose="02000503000000020003"/>
                <a:cs typeface="Abril Fatface" panose="02000503000000020003"/>
                <a:sym typeface="Abril Fatface" panose="02000503000000020003"/>
              </a:rPr>
              <a:t>04</a:t>
            </a:r>
            <a:endParaRPr lang="en-US" sz="7200">
              <a:solidFill>
                <a:srgbClr val="000000"/>
              </a:solidFill>
              <a:latin typeface="Abril Fatface" panose="02000503000000020003"/>
              <a:ea typeface="Abril Fatface" panose="02000503000000020003"/>
              <a:cs typeface="Abril Fatface" panose="02000503000000020003"/>
              <a:sym typeface="Abril Fatface" panose="02000503000000020003"/>
            </a:endParaRPr>
          </a:p>
        </p:txBody>
      </p:sp>
      <p:sp>
        <p:nvSpPr>
          <p:cNvPr id="17" name="TextBox 17" descr="FOR world"/>
          <p:cNvSpPr txBox="1"/>
          <p:nvPr/>
        </p:nvSpPr>
        <p:spPr>
          <a:xfrm>
            <a:off x="1241274" y="756777"/>
            <a:ext cx="1501020" cy="247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80"/>
              </a:lnSpc>
            </a:pPr>
            <a:r>
              <a:rPr lang="en-US" sz="1650" b="1">
                <a:solidFill>
                  <a:srgbClr val="FFFFFF"/>
                </a:solidFill>
                <a:latin typeface="Montserrat Ultra-Bold" panose="00000900000000000000"/>
                <a:ea typeface="Montserrat Ultra-Bold" panose="00000900000000000000"/>
                <a:cs typeface="Montserrat Ultra-Bold" panose="00000900000000000000"/>
                <a:sym typeface="Montserrat Ultra-Bold" panose="00000900000000000000"/>
              </a:rPr>
              <a:t>F</a:t>
            </a:r>
            <a:r>
              <a:rPr lang="en-US" sz="1650" b="1">
                <a:solidFill>
                  <a:srgbClr val="FFFFFF"/>
                </a:solidFill>
                <a:latin typeface="Montserrat Ultra-Bold" panose="00000900000000000000"/>
                <a:ea typeface="Montserrat Ultra-Bold" panose="00000900000000000000"/>
                <a:cs typeface="Montserrat Ultra-Bold" panose="00000900000000000000"/>
                <a:sym typeface="Montserrat Ultra-Bold" panose="00000900000000000000"/>
              </a:rPr>
              <a:t>OR world</a:t>
            </a:r>
            <a:endParaRPr lang="en-US" sz="1650" b="1">
              <a:solidFill>
                <a:srgbClr val="FFFFFF"/>
              </a:solidFill>
              <a:latin typeface="Montserrat Ultra-Bold" panose="00000900000000000000"/>
              <a:ea typeface="Montserrat Ultra-Bold" panose="00000900000000000000"/>
              <a:cs typeface="Montserrat Ultra-Bold" panose="00000900000000000000"/>
              <a:sym typeface="Montserrat Ultra-Bold" panose="00000900000000000000"/>
            </a:endParaRPr>
          </a:p>
        </p:txBody>
      </p:sp>
      <p:sp>
        <p:nvSpPr>
          <p:cNvPr id="18" name="TextBox 18"/>
          <p:cNvSpPr txBox="1"/>
          <p:nvPr>
            <p:custDataLst>
              <p:tags r:id="rId13"/>
            </p:custDataLst>
          </p:nvPr>
        </p:nvSpPr>
        <p:spPr>
          <a:xfrm>
            <a:off x="8893311" y="6488460"/>
            <a:ext cx="3136211" cy="638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4200" b="1">
                <a:solidFill>
                  <a:srgbClr val="000000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技术栈展示</a:t>
            </a:r>
            <a:endParaRPr lang="en-US" sz="4200" b="1">
              <a:solidFill>
                <a:srgbClr val="000000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思源黑体 Bold" panose="020B0800000000000000" charset="-122"/>
            </a:endParaRPr>
          </a:p>
        </p:txBody>
      </p:sp>
      <p:sp>
        <p:nvSpPr>
          <p:cNvPr id="19" name="TextBox 19"/>
          <p:cNvSpPr txBox="1"/>
          <p:nvPr>
            <p:custDataLst>
              <p:tags r:id="rId14"/>
            </p:custDataLst>
          </p:nvPr>
        </p:nvSpPr>
        <p:spPr>
          <a:xfrm>
            <a:off x="8955144" y="7384845"/>
            <a:ext cx="2189603" cy="2666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>
                <a:solidFill>
                  <a:srgbClr val="00000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Work Summary</a:t>
            </a:r>
            <a:endParaRPr lang="en-US" sz="1800">
              <a:solidFill>
                <a:srgbClr val="000000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</p:txBody>
      </p:sp>
      <p:sp>
        <p:nvSpPr>
          <p:cNvPr id="20" name="TextBox 20"/>
          <p:cNvSpPr txBox="1"/>
          <p:nvPr>
            <p:custDataLst>
              <p:tags r:id="rId15"/>
            </p:custDataLst>
          </p:nvPr>
        </p:nvSpPr>
        <p:spPr>
          <a:xfrm>
            <a:off x="7634212" y="4181563"/>
            <a:ext cx="2343126" cy="720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10"/>
              </a:lnSpc>
            </a:pPr>
            <a:r>
              <a:rPr lang="en-US">
                <a:solidFill>
                  <a:srgbClr val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自动化时代，安全防线必须智能演进</a:t>
            </a:r>
            <a:endParaRPr lang="en-US" sz="1800">
              <a:solidFill>
                <a:srgbClr val="000000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</p:txBody>
      </p:sp>
      <p:sp>
        <p:nvSpPr>
          <p:cNvPr id="21" name="TextBox 21"/>
          <p:cNvSpPr txBox="1"/>
          <p:nvPr>
            <p:custDataLst>
              <p:tags r:id="rId16"/>
            </p:custDataLst>
          </p:nvPr>
        </p:nvSpPr>
        <p:spPr>
          <a:xfrm>
            <a:off x="13011202" y="4181563"/>
            <a:ext cx="2343126" cy="720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10"/>
              </a:lnSpc>
            </a:pPr>
            <a:r>
              <a:rPr lang="en-US">
                <a:solidFill>
                  <a:srgbClr val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为推动平台持续演进、提升行业影响力</a:t>
            </a:r>
            <a:endParaRPr lang="en-US" sz="1800">
              <a:solidFill>
                <a:srgbClr val="000000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</p:txBody>
      </p:sp>
      <p:sp>
        <p:nvSpPr>
          <p:cNvPr id="22" name="TextBox 22"/>
          <p:cNvSpPr txBox="1"/>
          <p:nvPr>
            <p:custDataLst>
              <p:tags r:id="rId17"/>
            </p:custDataLst>
          </p:nvPr>
        </p:nvSpPr>
        <p:spPr>
          <a:xfrm>
            <a:off x="3590199" y="7798749"/>
            <a:ext cx="2343126" cy="1080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10"/>
              </a:lnSpc>
            </a:pPr>
            <a:r>
              <a:rPr lang="en-US">
                <a:solidFill>
                  <a:srgbClr val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做下一代开发安全的“ai哨兵”，让代码更干净，让上线更安心。</a:t>
            </a:r>
            <a:endParaRPr lang="en-US" sz="1800">
              <a:solidFill>
                <a:srgbClr val="000000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</p:txBody>
      </p:sp>
      <p:sp>
        <p:nvSpPr>
          <p:cNvPr id="23" name="TextBox 23"/>
          <p:cNvSpPr txBox="1"/>
          <p:nvPr>
            <p:custDataLst>
              <p:tags r:id="rId18"/>
            </p:custDataLst>
          </p:nvPr>
        </p:nvSpPr>
        <p:spPr>
          <a:xfrm>
            <a:off x="8967189" y="7798749"/>
            <a:ext cx="2343126" cy="1080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10"/>
              </a:lnSpc>
            </a:pPr>
            <a:r>
              <a:rPr lang="en-US">
                <a:solidFill>
                  <a:srgbClr val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从代码到模型，全栈融合打造AI智能安全审计平台</a:t>
            </a:r>
            <a:endParaRPr lang="en-US" sz="1800">
              <a:solidFill>
                <a:srgbClr val="000000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4" name="Group 4"/>
          <p:cNvGrpSpPr/>
          <p:nvPr/>
        </p:nvGrpSpPr>
        <p:grpSpPr>
          <a:xfrm rot="0">
            <a:off x="-1457325" y="1314450"/>
            <a:ext cx="20516848" cy="7913847"/>
            <a:chOff x="0" y="0"/>
            <a:chExt cx="27355798" cy="1055179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7355800" cy="10551795"/>
            </a:xfrm>
            <a:custGeom>
              <a:avLst/>
              <a:gdLst/>
              <a:ahLst/>
              <a:cxnLst/>
              <a:rect l="l" t="t" r="r" b="b"/>
              <a:pathLst>
                <a:path w="27355800" h="10551795">
                  <a:moveTo>
                    <a:pt x="0" y="0"/>
                  </a:moveTo>
                  <a:lnTo>
                    <a:pt x="27355800" y="0"/>
                  </a:lnTo>
                  <a:lnTo>
                    <a:pt x="27355800" y="10551795"/>
                  </a:lnTo>
                  <a:lnTo>
                    <a:pt x="0" y="10551795"/>
                  </a:lnTo>
                  <a:close/>
                </a:path>
              </a:pathLst>
            </a:custGeom>
            <a:solidFill>
              <a:srgbClr val="FB500D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2078265" y="3112880"/>
            <a:ext cx="9145993" cy="1371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800"/>
              </a:lnSpc>
            </a:pPr>
            <a:r>
              <a:rPr lang="en-US" sz="9000">
                <a:solidFill>
                  <a:srgbClr val="000000"/>
                </a:solidFill>
                <a:latin typeface="Abril Fatface" panose="02000503000000020003"/>
                <a:ea typeface="Abril Fatface" panose="02000503000000020003"/>
                <a:cs typeface="Abril Fatface" panose="02000503000000020003"/>
                <a:sym typeface="Abril Fatface" panose="02000503000000020003"/>
              </a:rPr>
              <a:t>PART  ONE</a:t>
            </a:r>
            <a:endParaRPr lang="en-US" sz="9000">
              <a:solidFill>
                <a:srgbClr val="000000"/>
              </a:solidFill>
              <a:latin typeface="Abril Fatface" panose="02000503000000020003"/>
              <a:ea typeface="Abril Fatface" panose="02000503000000020003"/>
              <a:cs typeface="Abril Fatface" panose="02000503000000020003"/>
              <a:sym typeface="Abril Fatface" panose="02000503000000020003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969680" y="4514486"/>
            <a:ext cx="7320052" cy="1828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400"/>
              </a:lnSpc>
            </a:pPr>
            <a:r>
              <a:rPr lang="en-US" sz="12000" b="1">
                <a:solidFill>
                  <a:srgbClr val="000000"/>
                </a:solidFill>
                <a:latin typeface="思源黑体 Heavy" panose="020B0A00000000000000" charset="-122"/>
                <a:ea typeface="思源黑体 Heavy" panose="020B0A00000000000000" charset="-122"/>
                <a:cs typeface="思源黑体 Heavy" panose="020B0A00000000000000" charset="-122"/>
                <a:sym typeface="思源黑体 Heavy" panose="020B0A00000000000000" charset="-122"/>
              </a:rPr>
              <a:t>项目</a:t>
            </a:r>
            <a:r>
              <a:rPr lang="en-US" sz="12000" b="1">
                <a:solidFill>
                  <a:srgbClr val="000000"/>
                </a:solidFill>
                <a:latin typeface="思源黑体 Heavy" panose="020B0A00000000000000" charset="-122"/>
                <a:ea typeface="思源黑体 Heavy" panose="020B0A00000000000000" charset="-122"/>
                <a:cs typeface="思源黑体 Heavy" panose="020B0A00000000000000" charset="-122"/>
                <a:sym typeface="思源黑体 Heavy" panose="020B0A00000000000000" charset="-122"/>
              </a:rPr>
              <a:t>背景</a:t>
            </a:r>
            <a:endParaRPr lang="en-US" sz="12000" b="1">
              <a:solidFill>
                <a:srgbClr val="000000"/>
              </a:solidFill>
              <a:latin typeface="思源黑体 Heavy" panose="020B0A00000000000000" charset="-122"/>
              <a:ea typeface="思源黑体 Heavy" panose="020B0A00000000000000" charset="-122"/>
              <a:cs typeface="思源黑体 Heavy" panose="020B0A00000000000000" charset="-122"/>
              <a:sym typeface="思源黑体 Heavy" panose="020B0A00000000000000" charset="-122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7659100" y="2216780"/>
            <a:ext cx="9146365" cy="59530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6800"/>
              </a:lnSpc>
            </a:pPr>
            <a:r>
              <a:rPr lang="en-US" sz="39000">
                <a:solidFill>
                  <a:srgbClr val="000000"/>
                </a:solidFill>
                <a:latin typeface="Abril Fatface" panose="02000503000000020003"/>
                <a:ea typeface="Abril Fatface" panose="02000503000000020003"/>
                <a:cs typeface="Abril Fatface" panose="02000503000000020003"/>
                <a:sym typeface="Abril Fatface" panose="02000503000000020003"/>
              </a:rPr>
              <a:t>01</a:t>
            </a:r>
            <a:endParaRPr lang="en-US" sz="39000">
              <a:solidFill>
                <a:srgbClr val="000000"/>
              </a:solidFill>
              <a:latin typeface="Abril Fatface" panose="02000503000000020003"/>
              <a:ea typeface="Abril Fatface" panose="02000503000000020003"/>
              <a:cs typeface="Abril Fatface" panose="02000503000000020003"/>
              <a:sym typeface="Abril Fatface" panose="02000503000000020003"/>
            </a:endParaRPr>
          </a:p>
        </p:txBody>
      </p:sp>
      <p:sp>
        <p:nvSpPr>
          <p:cNvPr id="9" name="AutoShape 9"/>
          <p:cNvSpPr/>
          <p:nvPr/>
        </p:nvSpPr>
        <p:spPr>
          <a:xfrm>
            <a:off x="2153750" y="2722245"/>
            <a:ext cx="615168" cy="0"/>
          </a:xfrm>
          <a:prstGeom prst="line">
            <a:avLst/>
          </a:prstGeom>
          <a:ln w="476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0" name="Group 10"/>
          <p:cNvGrpSpPr/>
          <p:nvPr/>
        </p:nvGrpSpPr>
        <p:grpSpPr>
          <a:xfrm rot="0">
            <a:off x="10448925" y="1683543"/>
            <a:ext cx="7134225" cy="7134225"/>
            <a:chOff x="0" y="0"/>
            <a:chExt cx="9512300" cy="95123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9512300" cy="9512300"/>
            </a:xfrm>
            <a:custGeom>
              <a:avLst/>
              <a:gdLst/>
              <a:ahLst/>
              <a:cxnLst/>
              <a:rect l="l" t="t" r="r" b="b"/>
              <a:pathLst>
                <a:path w="9512300" h="9512300">
                  <a:moveTo>
                    <a:pt x="0" y="4756150"/>
                  </a:moveTo>
                  <a:cubicBezTo>
                    <a:pt x="0" y="2129409"/>
                    <a:pt x="2129409" y="0"/>
                    <a:pt x="4756150" y="0"/>
                  </a:cubicBezTo>
                  <a:lnTo>
                    <a:pt x="4756150" y="12700"/>
                  </a:lnTo>
                  <a:lnTo>
                    <a:pt x="4756150" y="0"/>
                  </a:lnTo>
                  <a:cubicBezTo>
                    <a:pt x="7382891" y="0"/>
                    <a:pt x="9512300" y="2129409"/>
                    <a:pt x="9512300" y="4756150"/>
                  </a:cubicBezTo>
                  <a:lnTo>
                    <a:pt x="9499600" y="4756150"/>
                  </a:lnTo>
                  <a:lnTo>
                    <a:pt x="9512300" y="4756150"/>
                  </a:lnTo>
                  <a:cubicBezTo>
                    <a:pt x="9512300" y="7382891"/>
                    <a:pt x="7382891" y="9512300"/>
                    <a:pt x="4756150" y="9512300"/>
                  </a:cubicBezTo>
                  <a:lnTo>
                    <a:pt x="4756150" y="9499600"/>
                  </a:lnTo>
                  <a:lnTo>
                    <a:pt x="4756150" y="9512300"/>
                  </a:lnTo>
                  <a:cubicBezTo>
                    <a:pt x="2129409" y="9512300"/>
                    <a:pt x="0" y="7382891"/>
                    <a:pt x="0" y="4756150"/>
                  </a:cubicBezTo>
                  <a:lnTo>
                    <a:pt x="12700" y="4756150"/>
                  </a:lnTo>
                  <a:lnTo>
                    <a:pt x="25400" y="4756150"/>
                  </a:lnTo>
                  <a:lnTo>
                    <a:pt x="12700" y="4756150"/>
                  </a:lnTo>
                  <a:lnTo>
                    <a:pt x="0" y="4756150"/>
                  </a:lnTo>
                  <a:moveTo>
                    <a:pt x="25400" y="4756150"/>
                  </a:moveTo>
                  <a:cubicBezTo>
                    <a:pt x="25400" y="4763135"/>
                    <a:pt x="19685" y="4768850"/>
                    <a:pt x="12700" y="4768850"/>
                  </a:cubicBezTo>
                  <a:cubicBezTo>
                    <a:pt x="5715" y="4768850"/>
                    <a:pt x="0" y="4763135"/>
                    <a:pt x="0" y="4756150"/>
                  </a:cubicBezTo>
                  <a:cubicBezTo>
                    <a:pt x="0" y="4749165"/>
                    <a:pt x="5715" y="4743450"/>
                    <a:pt x="12700" y="4743450"/>
                  </a:cubicBezTo>
                  <a:cubicBezTo>
                    <a:pt x="19685" y="4743450"/>
                    <a:pt x="25400" y="4749165"/>
                    <a:pt x="25400" y="4756150"/>
                  </a:cubicBezTo>
                  <a:cubicBezTo>
                    <a:pt x="25400" y="7368921"/>
                    <a:pt x="2143379" y="9486900"/>
                    <a:pt x="4756150" y="9486900"/>
                  </a:cubicBezTo>
                  <a:cubicBezTo>
                    <a:pt x="7368921" y="9486900"/>
                    <a:pt x="9486900" y="7368921"/>
                    <a:pt x="9486900" y="4756150"/>
                  </a:cubicBezTo>
                  <a:cubicBezTo>
                    <a:pt x="9486900" y="2143379"/>
                    <a:pt x="7368921" y="25400"/>
                    <a:pt x="4756150" y="25400"/>
                  </a:cubicBezTo>
                  <a:lnTo>
                    <a:pt x="4756150" y="12700"/>
                  </a:lnTo>
                  <a:lnTo>
                    <a:pt x="4756150" y="25400"/>
                  </a:lnTo>
                  <a:cubicBezTo>
                    <a:pt x="2143379" y="25400"/>
                    <a:pt x="25400" y="2143379"/>
                    <a:pt x="25400" y="475615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12" name="Group 12"/>
          <p:cNvGrpSpPr/>
          <p:nvPr/>
        </p:nvGrpSpPr>
        <p:grpSpPr>
          <a:xfrm rot="0">
            <a:off x="10214610" y="5235686"/>
            <a:ext cx="579120" cy="579120"/>
            <a:chOff x="0" y="0"/>
            <a:chExt cx="772160" cy="772160"/>
          </a:xfrm>
        </p:grpSpPr>
        <p:sp>
          <p:nvSpPr>
            <p:cNvPr id="13" name="Freeform 13"/>
            <p:cNvSpPr/>
            <p:nvPr/>
          </p:nvSpPr>
          <p:spPr>
            <a:xfrm>
              <a:off x="12700" y="12700"/>
              <a:ext cx="746760" cy="746760"/>
            </a:xfrm>
            <a:custGeom>
              <a:avLst/>
              <a:gdLst/>
              <a:ahLst/>
              <a:cxnLst/>
              <a:rect l="l" t="t" r="r" b="b"/>
              <a:pathLst>
                <a:path w="746760" h="746760">
                  <a:moveTo>
                    <a:pt x="0" y="373380"/>
                  </a:moveTo>
                  <a:cubicBezTo>
                    <a:pt x="0" y="167132"/>
                    <a:pt x="167132" y="0"/>
                    <a:pt x="373380" y="0"/>
                  </a:cubicBezTo>
                  <a:cubicBezTo>
                    <a:pt x="579628" y="0"/>
                    <a:pt x="746760" y="167132"/>
                    <a:pt x="746760" y="373380"/>
                  </a:cubicBezTo>
                  <a:cubicBezTo>
                    <a:pt x="746760" y="579628"/>
                    <a:pt x="579628" y="746760"/>
                    <a:pt x="373380" y="746760"/>
                  </a:cubicBezTo>
                  <a:cubicBezTo>
                    <a:pt x="167132" y="746760"/>
                    <a:pt x="0" y="579628"/>
                    <a:pt x="0" y="373380"/>
                  </a:cubicBezTo>
                  <a:close/>
                </a:path>
              </a:pathLst>
            </a:custGeom>
            <a:solidFill>
              <a:srgbClr val="FB500D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0" y="0"/>
              <a:ext cx="772160" cy="772160"/>
            </a:xfrm>
            <a:custGeom>
              <a:avLst/>
              <a:gdLst/>
              <a:ahLst/>
              <a:cxnLst/>
              <a:rect l="l" t="t" r="r" b="b"/>
              <a:pathLst>
                <a:path w="772160" h="772160">
                  <a:moveTo>
                    <a:pt x="0" y="386080"/>
                  </a:moveTo>
                  <a:cubicBezTo>
                    <a:pt x="0" y="172847"/>
                    <a:pt x="172847" y="0"/>
                    <a:pt x="386080" y="0"/>
                  </a:cubicBezTo>
                  <a:lnTo>
                    <a:pt x="386080" y="12700"/>
                  </a:lnTo>
                  <a:lnTo>
                    <a:pt x="386080" y="0"/>
                  </a:lnTo>
                  <a:cubicBezTo>
                    <a:pt x="599313" y="0"/>
                    <a:pt x="772160" y="172847"/>
                    <a:pt x="772160" y="386080"/>
                  </a:cubicBezTo>
                  <a:cubicBezTo>
                    <a:pt x="772160" y="599313"/>
                    <a:pt x="599313" y="772160"/>
                    <a:pt x="386080" y="772160"/>
                  </a:cubicBezTo>
                  <a:lnTo>
                    <a:pt x="386080" y="759460"/>
                  </a:lnTo>
                  <a:lnTo>
                    <a:pt x="386080" y="772160"/>
                  </a:lnTo>
                  <a:cubicBezTo>
                    <a:pt x="172847" y="772160"/>
                    <a:pt x="0" y="599313"/>
                    <a:pt x="0" y="386080"/>
                  </a:cubicBezTo>
                  <a:lnTo>
                    <a:pt x="12700" y="386080"/>
                  </a:lnTo>
                  <a:lnTo>
                    <a:pt x="22479" y="394208"/>
                  </a:lnTo>
                  <a:cubicBezTo>
                    <a:pt x="19050" y="398272"/>
                    <a:pt x="13462" y="399796"/>
                    <a:pt x="8382" y="398018"/>
                  </a:cubicBezTo>
                  <a:cubicBezTo>
                    <a:pt x="3302" y="396240"/>
                    <a:pt x="0" y="391414"/>
                    <a:pt x="0" y="386080"/>
                  </a:cubicBezTo>
                  <a:moveTo>
                    <a:pt x="25400" y="386080"/>
                  </a:moveTo>
                  <a:lnTo>
                    <a:pt x="12700" y="386080"/>
                  </a:lnTo>
                  <a:lnTo>
                    <a:pt x="2921" y="377952"/>
                  </a:lnTo>
                  <a:cubicBezTo>
                    <a:pt x="6350" y="373888"/>
                    <a:pt x="11938" y="372364"/>
                    <a:pt x="17018" y="374142"/>
                  </a:cubicBezTo>
                  <a:cubicBezTo>
                    <a:pt x="22098" y="375920"/>
                    <a:pt x="25400" y="380746"/>
                    <a:pt x="25400" y="386080"/>
                  </a:cubicBezTo>
                  <a:cubicBezTo>
                    <a:pt x="25400" y="585216"/>
                    <a:pt x="186944" y="746760"/>
                    <a:pt x="386080" y="746760"/>
                  </a:cubicBezTo>
                  <a:cubicBezTo>
                    <a:pt x="585216" y="746760"/>
                    <a:pt x="746760" y="585216"/>
                    <a:pt x="746760" y="386080"/>
                  </a:cubicBezTo>
                  <a:lnTo>
                    <a:pt x="759460" y="386080"/>
                  </a:lnTo>
                  <a:lnTo>
                    <a:pt x="746760" y="386080"/>
                  </a:lnTo>
                  <a:cubicBezTo>
                    <a:pt x="746760" y="186944"/>
                    <a:pt x="585216" y="25400"/>
                    <a:pt x="386080" y="25400"/>
                  </a:cubicBezTo>
                  <a:lnTo>
                    <a:pt x="386080" y="12700"/>
                  </a:lnTo>
                  <a:lnTo>
                    <a:pt x="386080" y="25400"/>
                  </a:lnTo>
                  <a:cubicBezTo>
                    <a:pt x="186944" y="25400"/>
                    <a:pt x="25400" y="186944"/>
                    <a:pt x="25400" y="38608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15" name="TextBox 15"/>
          <p:cNvSpPr txBox="1"/>
          <p:nvPr/>
        </p:nvSpPr>
        <p:spPr>
          <a:xfrm>
            <a:off x="1241274" y="756777"/>
            <a:ext cx="1501020" cy="247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80"/>
              </a:lnSpc>
            </a:pPr>
            <a:r>
              <a:rPr lang="en-US" sz="1650" b="1">
                <a:solidFill>
                  <a:srgbClr val="FFFFFF"/>
                </a:solidFill>
                <a:latin typeface="Montserrat Ultra-Bold" panose="00000900000000000000"/>
                <a:ea typeface="Montserrat Ultra-Bold" panose="00000900000000000000"/>
                <a:cs typeface="Montserrat Ultra-Bold" panose="00000900000000000000"/>
                <a:sym typeface="Montserrat Ultra-Bold" panose="00000900000000000000"/>
              </a:rPr>
              <a:t>F</a:t>
            </a:r>
            <a:r>
              <a:rPr lang="en-US" sz="1650" b="1">
                <a:solidFill>
                  <a:srgbClr val="FFFFFF"/>
                </a:solidFill>
                <a:latin typeface="Montserrat Ultra-Bold" panose="00000900000000000000"/>
                <a:ea typeface="Montserrat Ultra-Bold" panose="00000900000000000000"/>
                <a:cs typeface="Montserrat Ultra-Bold" panose="00000900000000000000"/>
                <a:sym typeface="Montserrat Ultra-Bold" panose="00000900000000000000"/>
              </a:rPr>
              <a:t>OR world</a:t>
            </a:r>
            <a:endParaRPr lang="en-US" sz="1650" b="1">
              <a:solidFill>
                <a:srgbClr val="FFFFFF"/>
              </a:solidFill>
              <a:latin typeface="Montserrat Ultra-Bold" panose="00000900000000000000"/>
              <a:ea typeface="Montserrat Ultra-Bold" panose="00000900000000000000"/>
              <a:cs typeface="Montserrat Ultra-Bold" panose="00000900000000000000"/>
              <a:sym typeface="Montserrat Ultra-Bold" panose="00000900000000000000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2111538" y="6920485"/>
            <a:ext cx="6457941" cy="3368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10"/>
              </a:lnSpc>
            </a:pPr>
            <a:r>
              <a:rPr lang="en-US" sz="1800">
                <a:solidFill>
                  <a:srgbClr val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自动化时代，</a:t>
            </a:r>
            <a:r>
              <a:rPr lang="en-US" sz="1800">
                <a:solidFill>
                  <a:srgbClr val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安全防线必须智能演进</a:t>
            </a:r>
            <a:endParaRPr lang="en-US" sz="1800">
              <a:solidFill>
                <a:srgbClr val="000000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-1657350" y="4200525"/>
            <a:ext cx="20516848" cy="8412481"/>
            <a:chOff x="0" y="0"/>
            <a:chExt cx="27355798" cy="1121664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355800" cy="11216640"/>
            </a:xfrm>
            <a:custGeom>
              <a:avLst/>
              <a:gdLst/>
              <a:ahLst/>
              <a:cxnLst/>
              <a:rect l="l" t="t" r="r" b="b"/>
              <a:pathLst>
                <a:path w="27355800" h="11216640">
                  <a:moveTo>
                    <a:pt x="0" y="0"/>
                  </a:moveTo>
                  <a:lnTo>
                    <a:pt x="27355800" y="0"/>
                  </a:lnTo>
                  <a:lnTo>
                    <a:pt x="27355800" y="11216640"/>
                  </a:lnTo>
                  <a:lnTo>
                    <a:pt x="0" y="11216640"/>
                  </a:lnTo>
                  <a:close/>
                </a:path>
              </a:pathLst>
            </a:custGeom>
            <a:solidFill>
              <a:srgbClr val="FB500D"/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1241274" y="756777"/>
            <a:ext cx="1501020" cy="247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80"/>
              </a:lnSpc>
            </a:pPr>
            <a:r>
              <a:rPr lang="en-US" sz="1650" b="1">
                <a:solidFill>
                  <a:srgbClr val="FFFFFF"/>
                </a:solidFill>
                <a:latin typeface="Montserrat Ultra-Bold" panose="00000900000000000000"/>
                <a:ea typeface="Montserrat Ultra-Bold" panose="00000900000000000000"/>
                <a:cs typeface="Montserrat Ultra-Bold" panose="00000900000000000000"/>
                <a:sym typeface="Montserrat Ultra-Bold" panose="00000900000000000000"/>
              </a:rPr>
              <a:t>F</a:t>
            </a:r>
            <a:r>
              <a:rPr lang="en-US" sz="1650" b="1">
                <a:solidFill>
                  <a:srgbClr val="FFFFFF"/>
                </a:solidFill>
                <a:latin typeface="Montserrat Ultra-Bold" panose="00000900000000000000"/>
                <a:ea typeface="Montserrat Ultra-Bold" panose="00000900000000000000"/>
                <a:cs typeface="Montserrat Ultra-Bold" panose="00000900000000000000"/>
                <a:sym typeface="Montserrat Ultra-Bold" panose="00000900000000000000"/>
              </a:rPr>
              <a:t>OR world</a:t>
            </a:r>
            <a:endParaRPr lang="en-US" sz="1650" b="1">
              <a:solidFill>
                <a:srgbClr val="FFFFFF"/>
              </a:solidFill>
              <a:latin typeface="Montserrat Ultra-Bold" panose="00000900000000000000"/>
              <a:ea typeface="Montserrat Ultra-Bold" panose="00000900000000000000"/>
              <a:cs typeface="Montserrat Ultra-Bold" panose="00000900000000000000"/>
              <a:sym typeface="Montserrat Ultra-Bold" panose="00000900000000000000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556214" y="1838478"/>
            <a:ext cx="8725070" cy="1828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1">
                <a:solidFill>
                  <a:srgbClr val="FFFFFF"/>
                </a:solidFill>
                <a:latin typeface="思源黑体 Heavy" panose="020B0A00000000000000" charset="-122"/>
                <a:ea typeface="思源黑体 Heavy" panose="020B0A00000000000000" charset="-122"/>
                <a:cs typeface="思源黑体 Heavy" panose="020B0A00000000000000" charset="-122"/>
                <a:sym typeface="思源黑体 Heavy" panose="020B0A00000000000000" charset="-122"/>
              </a:rPr>
              <a:t>每年因代码漏洞导致的安全事件超 1200 万起</a:t>
            </a:r>
            <a:endParaRPr lang="en-US" sz="6000" b="1">
              <a:solidFill>
                <a:srgbClr val="FFFFFF"/>
              </a:solidFill>
              <a:latin typeface="思源黑体 Heavy" panose="020B0A00000000000000" charset="-122"/>
              <a:ea typeface="思源黑体 Heavy" panose="020B0A00000000000000" charset="-122"/>
              <a:cs typeface="思源黑体 Heavy" panose="020B0A00000000000000" charset="-122"/>
              <a:sym typeface="思源黑体 Heavy" panose="020B0A00000000000000" charset="-122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882828" y="6343333"/>
            <a:ext cx="12800075" cy="24362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9295"/>
              </a:lnSpc>
              <a:spcBef>
                <a:spcPct val="0"/>
              </a:spcBef>
            </a:pPr>
            <a:r>
              <a:rPr lang="en-US" sz="16080" b="1" u="none" strike="noStrike">
                <a:solidFill>
                  <a:srgbClr val="000000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千万级人民币</a:t>
            </a:r>
            <a:endParaRPr lang="en-US" sz="16080" b="1" u="none" strike="noStrike">
              <a:solidFill>
                <a:srgbClr val="000000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思源黑体 Bold" panose="020B0800000000000000" charset="-122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882828" y="5609908"/>
            <a:ext cx="6454788" cy="5149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55"/>
              </a:lnSpc>
            </a:pPr>
            <a:r>
              <a:rPr lang="en-US" sz="3380" b="1">
                <a:solidFill>
                  <a:srgbClr val="000000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企业平均因漏洞造成的数据损失达 </a:t>
            </a:r>
            <a:endParaRPr lang="en-US" sz="3380" b="1">
              <a:solidFill>
                <a:srgbClr val="000000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思源黑体 Bold" panose="020B0800000000000000" charset="-122"/>
            </a:endParaRPr>
          </a:p>
        </p:txBody>
      </p:sp>
      <p:sp>
        <p:nvSpPr>
          <p:cNvPr id="9" name="AutoShape 9"/>
          <p:cNvSpPr/>
          <p:nvPr/>
        </p:nvSpPr>
        <p:spPr>
          <a:xfrm>
            <a:off x="950938" y="9282112"/>
            <a:ext cx="605276" cy="0"/>
          </a:xfrm>
          <a:prstGeom prst="line">
            <a:avLst/>
          </a:prstGeom>
          <a:ln w="476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TextBox 10"/>
          <p:cNvSpPr txBox="1"/>
          <p:nvPr/>
        </p:nvSpPr>
        <p:spPr>
          <a:xfrm>
            <a:off x="475133" y="9886148"/>
            <a:ext cx="3400425" cy="238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90"/>
              </a:lnSpc>
              <a:spcBef>
                <a:spcPct val="0"/>
              </a:spcBef>
            </a:pPr>
            <a:r>
              <a:rPr lang="en-US" sz="1575">
                <a:solidFill>
                  <a:srgbClr val="00000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数据来源于</a:t>
            </a:r>
            <a:r>
              <a:rPr lang="en-US" sz="1575">
                <a:solidFill>
                  <a:srgbClr val="00000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《中国网络安全年度报告》</a:t>
            </a:r>
            <a:endParaRPr lang="en-US" sz="1575">
              <a:solidFill>
                <a:srgbClr val="000000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3775944" y="8656396"/>
            <a:ext cx="2022085" cy="12133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655"/>
              </a:lnSpc>
            </a:pPr>
            <a:r>
              <a:rPr lang="en-US" sz="8045">
                <a:solidFill>
                  <a:srgbClr val="000000"/>
                </a:solidFill>
                <a:latin typeface="Abril Fatface" panose="02000503000000020003"/>
                <a:ea typeface="Abril Fatface" panose="02000503000000020003"/>
                <a:cs typeface="Abril Fatface" panose="02000503000000020003"/>
                <a:sym typeface="Abril Fatface" panose="02000503000000020003"/>
              </a:rPr>
              <a:t>AI</a:t>
            </a:r>
            <a:endParaRPr lang="en-US" sz="8045">
              <a:solidFill>
                <a:srgbClr val="000000"/>
              </a:solidFill>
              <a:latin typeface="Abril Fatface" panose="02000503000000020003"/>
              <a:ea typeface="Abril Fatface" panose="02000503000000020003"/>
              <a:cs typeface="Abril Fatface" panose="02000503000000020003"/>
              <a:sym typeface="Abril Fatface" panose="02000503000000020003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5240897" y="9118033"/>
            <a:ext cx="2668162" cy="5850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15"/>
              </a:lnSpc>
            </a:pPr>
            <a:r>
              <a:rPr lang="en-US" sz="1930">
                <a:solidFill>
                  <a:srgbClr val="000000"/>
                </a:solidFill>
                <a:latin typeface="Abril Fatface" panose="02000503000000020003"/>
                <a:ea typeface="Abril Fatface" panose="02000503000000020003"/>
                <a:cs typeface="Abril Fatface" panose="02000503000000020003"/>
                <a:sym typeface="Abril Fatface" panose="02000503000000020003"/>
              </a:rPr>
              <a:t>automatic code security audit platform</a:t>
            </a:r>
            <a:endParaRPr lang="en-US" sz="1930">
              <a:solidFill>
                <a:srgbClr val="000000"/>
              </a:solidFill>
              <a:latin typeface="Abril Fatface" panose="02000503000000020003"/>
              <a:ea typeface="Abril Fatface" panose="02000503000000020003"/>
              <a:cs typeface="Abril Fatface" panose="02000503000000020003"/>
              <a:sym typeface="Abril Fatface" panose="02000503000000020003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 rot="0">
            <a:off x="0" y="0"/>
            <a:ext cx="8315325" cy="10287000"/>
            <a:chOff x="0" y="0"/>
            <a:chExt cx="110871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1087100" cy="13716000"/>
            </a:xfrm>
            <a:custGeom>
              <a:avLst/>
              <a:gdLst/>
              <a:ahLst/>
              <a:cxnLst/>
              <a:rect l="l" t="t" r="r" b="b"/>
              <a:pathLst>
                <a:path w="11087100" h="13716000">
                  <a:moveTo>
                    <a:pt x="0" y="0"/>
                  </a:moveTo>
                  <a:lnTo>
                    <a:pt x="11087100" y="0"/>
                  </a:lnTo>
                  <a:lnTo>
                    <a:pt x="110871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B500D"/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1241274" y="756777"/>
            <a:ext cx="1501020" cy="247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80"/>
              </a:lnSpc>
            </a:pPr>
            <a:r>
              <a:rPr lang="en-US" sz="1650" b="1">
                <a:solidFill>
                  <a:srgbClr val="FFFFFF"/>
                </a:solidFill>
                <a:latin typeface="Montserrat Ultra-Bold" panose="00000900000000000000"/>
                <a:ea typeface="Montserrat Ultra-Bold" panose="00000900000000000000"/>
                <a:cs typeface="Montserrat Ultra-Bold" panose="00000900000000000000"/>
                <a:sym typeface="Montserrat Ultra-Bold" panose="00000900000000000000"/>
              </a:rPr>
              <a:t>F</a:t>
            </a:r>
            <a:r>
              <a:rPr lang="en-US" sz="1650" b="1">
                <a:solidFill>
                  <a:srgbClr val="FFFFFF"/>
                </a:solidFill>
                <a:latin typeface="Montserrat Ultra-Bold" panose="00000900000000000000"/>
                <a:ea typeface="Montserrat Ultra-Bold" panose="00000900000000000000"/>
                <a:cs typeface="Montserrat Ultra-Bold" panose="00000900000000000000"/>
                <a:sym typeface="Montserrat Ultra-Bold" panose="00000900000000000000"/>
              </a:rPr>
              <a:t>OR world</a:t>
            </a:r>
            <a:endParaRPr lang="en-US" sz="1650" b="1">
              <a:solidFill>
                <a:srgbClr val="FFFFFF"/>
              </a:solidFill>
              <a:latin typeface="Montserrat Ultra-Bold" panose="00000900000000000000"/>
              <a:ea typeface="Montserrat Ultra-Bold" panose="00000900000000000000"/>
              <a:cs typeface="Montserrat Ultra-Bold" panose="00000900000000000000"/>
              <a:sym typeface="Montserrat Ultra-Bold" panose="00000900000000000000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4157662" y="5953314"/>
            <a:ext cx="9441897" cy="30238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910"/>
              </a:lnSpc>
            </a:pPr>
            <a:r>
              <a:rPr lang="en-US" sz="6590" b="1">
                <a:solidFill>
                  <a:srgbClr val="F2F2F2"/>
                </a:solidFill>
                <a:latin typeface="思源黑体 Heavy" panose="020B0A00000000000000" charset="-122"/>
                <a:ea typeface="思源黑体 Heavy" panose="020B0A00000000000000" charset="-122"/>
                <a:cs typeface="思源黑体 Heavy" panose="020B0A00000000000000" charset="-122"/>
                <a:sym typeface="思源黑体 Heavy" panose="020B0A00000000000000" charset="-122"/>
              </a:rPr>
              <a:t>传统已碎</a:t>
            </a:r>
            <a:r>
              <a:rPr lang="en-US" sz="6590" b="1">
                <a:solidFill>
                  <a:srgbClr val="F2F2F2"/>
                </a:solidFill>
                <a:latin typeface="思源黑体 Heavy" panose="020B0A00000000000000" charset="-122"/>
                <a:ea typeface="思源黑体 Heavy" panose="020B0A00000000000000" charset="-122"/>
                <a:cs typeface="思源黑体 Heavy" panose="020B0A00000000000000" charset="-122"/>
                <a:sym typeface="思源黑体 Heavy" panose="020B0A00000000000000" charset="-122"/>
              </a:rPr>
              <a:t>，智能当立。</a:t>
            </a:r>
            <a:endParaRPr lang="en-US" sz="6590" b="1">
              <a:solidFill>
                <a:srgbClr val="F2F2F2"/>
              </a:solidFill>
              <a:latin typeface="思源黑体 Heavy" panose="020B0A00000000000000" charset="-122"/>
              <a:ea typeface="思源黑体 Heavy" panose="020B0A00000000000000" charset="-122"/>
              <a:cs typeface="思源黑体 Heavy" panose="020B0A00000000000000" charset="-122"/>
              <a:sym typeface="思源黑体 Heavy" panose="020B0A00000000000000" charset="-122"/>
            </a:endParaRPr>
          </a:p>
          <a:p>
            <a:pPr algn="l">
              <a:lnSpc>
                <a:spcPts val="7910"/>
              </a:lnSpc>
            </a:pPr>
            <a:r>
              <a:rPr lang="en-US" sz="6590" b="1">
                <a:solidFill>
                  <a:srgbClr val="F2F2F2"/>
                </a:solidFill>
                <a:latin typeface="思源黑体 Heavy" panose="020B0A00000000000000" charset="-122"/>
                <a:ea typeface="思源黑体 Heavy" panose="020B0A00000000000000" charset="-122"/>
                <a:cs typeface="思源黑体 Heavy" panose="020B0A00000000000000" charset="-122"/>
                <a:sym typeface="思源黑体 Heavy" panose="020B0A00000000000000" charset="-122"/>
              </a:rPr>
              <a:t>让安全审计变革</a:t>
            </a:r>
            <a:endParaRPr lang="en-US" sz="6590" b="1">
              <a:solidFill>
                <a:srgbClr val="F2F2F2"/>
              </a:solidFill>
              <a:latin typeface="思源黑体 Heavy" panose="020B0A00000000000000" charset="-122"/>
              <a:ea typeface="思源黑体 Heavy" panose="020B0A00000000000000" charset="-122"/>
              <a:cs typeface="思源黑体 Heavy" panose="020B0A00000000000000" charset="-122"/>
              <a:sym typeface="思源黑体 Heavy" panose="020B0A00000000000000" charset="-122"/>
            </a:endParaRPr>
          </a:p>
          <a:p>
            <a:pPr algn="l">
              <a:lnSpc>
                <a:spcPts val="7910"/>
              </a:lnSpc>
            </a:pPr>
            <a:r>
              <a:rPr lang="en-US" sz="6590" b="1">
                <a:solidFill>
                  <a:srgbClr val="F2F2F2"/>
                </a:solidFill>
                <a:latin typeface="思源黑体 Heavy" panose="020B0A00000000000000" charset="-122"/>
                <a:ea typeface="思源黑体 Heavy" panose="020B0A00000000000000" charset="-122"/>
                <a:cs typeface="思源黑体 Heavy" panose="020B0A00000000000000" charset="-122"/>
                <a:sym typeface="思源黑体 Heavy" panose="020B0A00000000000000" charset="-122"/>
              </a:rPr>
              <a:t>从代码源头开始</a:t>
            </a:r>
            <a:endParaRPr lang="en-US" sz="6590" b="1">
              <a:solidFill>
                <a:srgbClr val="F2F2F2"/>
              </a:solidFill>
              <a:latin typeface="思源黑体 Heavy" panose="020B0A00000000000000" charset="-122"/>
              <a:ea typeface="思源黑体 Heavy" panose="020B0A00000000000000" charset="-122"/>
              <a:cs typeface="思源黑体 Heavy" panose="020B0A00000000000000" charset="-122"/>
              <a:sym typeface="思源黑体 Heavy" panose="020B0A00000000000000" charset="-122"/>
            </a:endParaRPr>
          </a:p>
        </p:txBody>
      </p:sp>
      <p:sp>
        <p:nvSpPr>
          <p:cNvPr id="7" name="TextBox 7"/>
          <p:cNvSpPr txBox="1"/>
          <p:nvPr/>
        </p:nvSpPr>
        <p:spPr>
          <a:xfrm rot="-5400000">
            <a:off x="2095603" y="7834966"/>
            <a:ext cx="2328477" cy="238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90"/>
              </a:lnSpc>
            </a:pPr>
            <a:r>
              <a:rPr lang="en-US" sz="1575">
                <a:solidFill>
                  <a:srgbClr val="00000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PART</a:t>
            </a:r>
            <a:r>
              <a:rPr lang="en-US" sz="1575">
                <a:solidFill>
                  <a:srgbClr val="00000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ONE</a:t>
            </a:r>
            <a:endParaRPr lang="en-US" sz="1575">
              <a:solidFill>
                <a:srgbClr val="000000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</p:txBody>
      </p:sp>
      <p:sp>
        <p:nvSpPr>
          <p:cNvPr id="8" name="AutoShape 8"/>
          <p:cNvSpPr/>
          <p:nvPr/>
        </p:nvSpPr>
        <p:spPr>
          <a:xfrm>
            <a:off x="6369628" y="4660953"/>
            <a:ext cx="573379" cy="0"/>
          </a:xfrm>
          <a:prstGeom prst="line">
            <a:avLst/>
          </a:prstGeom>
          <a:ln w="476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AutoShape 9"/>
          <p:cNvSpPr/>
          <p:nvPr/>
        </p:nvSpPr>
        <p:spPr>
          <a:xfrm>
            <a:off x="9462680" y="4637140"/>
            <a:ext cx="629345" cy="0"/>
          </a:xfrm>
          <a:prstGeom prst="line">
            <a:avLst/>
          </a:prstGeom>
          <a:ln w="476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Freeform 10"/>
          <p:cNvSpPr/>
          <p:nvPr/>
        </p:nvSpPr>
        <p:spPr>
          <a:xfrm>
            <a:off x="-4240277" y="4361663"/>
            <a:ext cx="8113697" cy="8113697"/>
          </a:xfrm>
          <a:custGeom>
            <a:avLst/>
            <a:gdLst/>
            <a:ahLst/>
            <a:cxnLst/>
            <a:rect l="l" t="t" r="r" b="b"/>
            <a:pathLst>
              <a:path w="8113697" h="8113697">
                <a:moveTo>
                  <a:pt x="0" y="0"/>
                </a:moveTo>
                <a:lnTo>
                  <a:pt x="8113697" y="0"/>
                </a:lnTo>
                <a:lnTo>
                  <a:pt x="8113697" y="8113697"/>
                </a:lnTo>
                <a:lnTo>
                  <a:pt x="0" y="8113697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9462680" y="2676399"/>
            <a:ext cx="7240530" cy="6892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10"/>
              </a:lnSpc>
            </a:pPr>
            <a:r>
              <a:rPr lang="en-US" sz="1800">
                <a:solidFill>
                  <a:srgbClr val="FFFFFF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在数</a:t>
            </a:r>
            <a:r>
              <a:rPr lang="en-US" sz="1800">
                <a:solidFill>
                  <a:srgbClr val="FFFFFF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字化进程高速发展的今天，代码已成为驱动业务的核心资产。然而，代码规模增长的同时，安全漏洞也呈爆炸式上升。</a:t>
            </a:r>
            <a:endParaRPr lang="en-US" sz="1800">
              <a:solidFill>
                <a:srgbClr val="FFFFFF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9462680" y="1771803"/>
            <a:ext cx="2362567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 b="1">
                <a:solidFill>
                  <a:srgbClr val="FFFFFF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问</a:t>
            </a:r>
            <a:r>
              <a:rPr lang="en-US" sz="3000" b="1">
                <a:solidFill>
                  <a:srgbClr val="FFFFFF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题愈发严重</a:t>
            </a:r>
            <a:endParaRPr lang="en-US" sz="3000" b="1">
              <a:solidFill>
                <a:srgbClr val="FFFFFF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思源黑体 Bold" panose="020B0800000000000000" charset="-122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467268" y="2685924"/>
            <a:ext cx="5033205" cy="134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1635" lvl="1" indent="-190500" algn="l">
              <a:lnSpc>
                <a:spcPts val="2755"/>
              </a:lnSpc>
              <a:spcBef>
                <a:spcPct val="0"/>
              </a:spcBef>
              <a:buFont typeface="Arial" panose="020B0604020202020204"/>
              <a:buChar char="•"/>
            </a:pPr>
            <a:r>
              <a:rPr lang="en-US" sz="1765" b="1" u="none" strike="noStrike">
                <a:solidFill>
                  <a:srgbClr val="000000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审计效率低，动辄耗时数日</a:t>
            </a:r>
            <a:endParaRPr lang="en-US" sz="1765" b="1" u="none" strike="noStrike">
              <a:solidFill>
                <a:srgbClr val="000000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思源黑体 Bold" panose="020B0800000000000000" charset="-122"/>
            </a:endParaRPr>
          </a:p>
          <a:p>
            <a:pPr marL="381635" lvl="1" indent="-190500" algn="l">
              <a:lnSpc>
                <a:spcPts val="2755"/>
              </a:lnSpc>
              <a:spcBef>
                <a:spcPct val="0"/>
              </a:spcBef>
              <a:buFont typeface="Arial" panose="020B0604020202020204"/>
              <a:buChar char="•"/>
            </a:pPr>
            <a:r>
              <a:rPr lang="en-US" sz="1765" b="1" u="none" strike="noStrike">
                <a:solidFill>
                  <a:srgbClr val="000000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漏洞检出率受限于审计人员水平</a:t>
            </a:r>
            <a:endParaRPr lang="en-US" sz="1765" b="1" u="none" strike="noStrike">
              <a:solidFill>
                <a:srgbClr val="000000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思源黑体 Bold" panose="020B0800000000000000" charset="-122"/>
            </a:endParaRPr>
          </a:p>
          <a:p>
            <a:pPr marL="381635" lvl="1" indent="-190500" algn="l">
              <a:lnSpc>
                <a:spcPts val="2755"/>
              </a:lnSpc>
              <a:spcBef>
                <a:spcPct val="0"/>
              </a:spcBef>
              <a:buFont typeface="Arial" panose="020B0604020202020204"/>
              <a:buChar char="•"/>
            </a:pPr>
            <a:r>
              <a:rPr lang="en-US" sz="1765" b="1" u="none" strike="noStrike">
                <a:solidFill>
                  <a:srgbClr val="000000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审核与反馈流程分散，闭环难以达成</a:t>
            </a:r>
            <a:endParaRPr lang="en-US" sz="1765" b="1" u="none" strike="noStrike">
              <a:solidFill>
                <a:srgbClr val="000000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思源黑体 Bold" panose="020B0800000000000000" charset="-122"/>
            </a:endParaRPr>
          </a:p>
          <a:p>
            <a:pPr marL="381635" lvl="1" indent="-190500" algn="l">
              <a:lnSpc>
                <a:spcPts val="2755"/>
              </a:lnSpc>
              <a:spcBef>
                <a:spcPct val="0"/>
              </a:spcBef>
              <a:buFont typeface="Arial" panose="020B0604020202020204"/>
              <a:buChar char="•"/>
            </a:pPr>
            <a:r>
              <a:rPr lang="en-US" sz="1765" b="1" u="none" strike="noStrike">
                <a:solidFill>
                  <a:srgbClr val="000000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传统代码审计手段以人工阅读与经验判断为主</a:t>
            </a:r>
            <a:endParaRPr lang="en-US" sz="1765" b="1" u="none" strike="noStrike">
              <a:solidFill>
                <a:srgbClr val="000000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思源黑体 Bold" panose="020B0800000000000000" charset="-122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467268" y="1914254"/>
            <a:ext cx="5475739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00"/>
              </a:lnSpc>
              <a:spcBef>
                <a:spcPct val="0"/>
              </a:spcBef>
            </a:pPr>
            <a:r>
              <a:rPr lang="en-US" sz="3000" b="1">
                <a:solidFill>
                  <a:srgbClr val="000000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AI审计代码势不可挡</a:t>
            </a:r>
            <a:endParaRPr lang="en-US" sz="3000" b="1">
              <a:solidFill>
                <a:srgbClr val="000000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思源黑体 Bold" panose="020B0800000000000000" charset="-122"/>
            </a:endParaRPr>
          </a:p>
        </p:txBody>
      </p:sp>
      <p:sp>
        <p:nvSpPr>
          <p:cNvPr id="15" name="AutoShape 15"/>
          <p:cNvSpPr/>
          <p:nvPr/>
        </p:nvSpPr>
        <p:spPr>
          <a:xfrm>
            <a:off x="-183429" y="5143500"/>
            <a:ext cx="18471429" cy="0"/>
          </a:xfrm>
          <a:prstGeom prst="line">
            <a:avLst/>
          </a:prstGeom>
          <a:ln w="476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6" name="TextBox 16"/>
          <p:cNvSpPr txBox="1"/>
          <p:nvPr/>
        </p:nvSpPr>
        <p:spPr>
          <a:xfrm>
            <a:off x="13775944" y="8656396"/>
            <a:ext cx="2022085" cy="12133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655"/>
              </a:lnSpc>
            </a:pPr>
            <a:r>
              <a:rPr lang="en-US" sz="8045">
                <a:solidFill>
                  <a:srgbClr val="F5A121"/>
                </a:solidFill>
                <a:latin typeface="Abril Fatface" panose="02000503000000020003"/>
                <a:ea typeface="Abril Fatface" panose="02000503000000020003"/>
                <a:cs typeface="Abril Fatface" panose="02000503000000020003"/>
                <a:sym typeface="Abril Fatface" panose="02000503000000020003"/>
              </a:rPr>
              <a:t>AI</a:t>
            </a:r>
            <a:endParaRPr lang="en-US" sz="8045">
              <a:solidFill>
                <a:srgbClr val="F5A121"/>
              </a:solidFill>
              <a:latin typeface="Abril Fatface" panose="02000503000000020003"/>
              <a:ea typeface="Abril Fatface" panose="02000503000000020003"/>
              <a:cs typeface="Abril Fatface" panose="02000503000000020003"/>
              <a:sym typeface="Abril Fatface" panose="02000503000000020003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5240897" y="9118033"/>
            <a:ext cx="2668162" cy="5850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15"/>
              </a:lnSpc>
            </a:pPr>
            <a:r>
              <a:rPr lang="en-US" sz="1930">
                <a:solidFill>
                  <a:srgbClr val="F5A121"/>
                </a:solidFill>
                <a:latin typeface="Abril Fatface" panose="02000503000000020003"/>
                <a:ea typeface="Abril Fatface" panose="02000503000000020003"/>
                <a:cs typeface="Abril Fatface" panose="02000503000000020003"/>
                <a:sym typeface="Abril Fatface" panose="02000503000000020003"/>
              </a:rPr>
              <a:t>automatic code security audit platform</a:t>
            </a:r>
            <a:endParaRPr lang="en-US" sz="1930">
              <a:solidFill>
                <a:srgbClr val="F5A121"/>
              </a:solidFill>
              <a:latin typeface="Abril Fatface" panose="02000503000000020003"/>
              <a:ea typeface="Abril Fatface" panose="02000503000000020003"/>
              <a:cs typeface="Abril Fatface" panose="02000503000000020003"/>
              <a:sym typeface="Abril Fatface" panose="02000503000000020003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4" name="Group 4"/>
          <p:cNvGrpSpPr/>
          <p:nvPr/>
        </p:nvGrpSpPr>
        <p:grpSpPr>
          <a:xfrm rot="0">
            <a:off x="-1457325" y="1273016"/>
            <a:ext cx="20516848" cy="7955281"/>
            <a:chOff x="0" y="0"/>
            <a:chExt cx="27355798" cy="1060704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7355800" cy="10607040"/>
            </a:xfrm>
            <a:custGeom>
              <a:avLst/>
              <a:gdLst/>
              <a:ahLst/>
              <a:cxnLst/>
              <a:rect l="l" t="t" r="r" b="b"/>
              <a:pathLst>
                <a:path w="27355800" h="10607040">
                  <a:moveTo>
                    <a:pt x="0" y="0"/>
                  </a:moveTo>
                  <a:lnTo>
                    <a:pt x="27355800" y="0"/>
                  </a:lnTo>
                  <a:lnTo>
                    <a:pt x="27355800" y="10607040"/>
                  </a:lnTo>
                  <a:lnTo>
                    <a:pt x="0" y="10607040"/>
                  </a:lnTo>
                  <a:close/>
                </a:path>
              </a:pathLst>
            </a:custGeom>
            <a:solidFill>
              <a:srgbClr val="FB500D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2078265" y="3112880"/>
            <a:ext cx="9145993" cy="13715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800"/>
              </a:lnSpc>
            </a:pPr>
            <a:r>
              <a:rPr lang="en-US" sz="9000">
                <a:solidFill>
                  <a:srgbClr val="000000"/>
                </a:solidFill>
                <a:latin typeface="Abril Fatface" panose="02000503000000020003"/>
                <a:ea typeface="Abril Fatface" panose="02000503000000020003"/>
                <a:cs typeface="Abril Fatface" panose="02000503000000020003"/>
                <a:sym typeface="Abril Fatface" panose="02000503000000020003"/>
              </a:rPr>
              <a:t>PART  TWO</a:t>
            </a:r>
            <a:endParaRPr lang="en-US" sz="9000">
              <a:solidFill>
                <a:srgbClr val="000000"/>
              </a:solidFill>
              <a:latin typeface="Abril Fatface" panose="02000503000000020003"/>
              <a:ea typeface="Abril Fatface" panose="02000503000000020003"/>
              <a:cs typeface="Abril Fatface" panose="02000503000000020003"/>
              <a:sym typeface="Abril Fatface" panose="02000503000000020003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969680" y="4514486"/>
            <a:ext cx="7320052" cy="1828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400"/>
              </a:lnSpc>
            </a:pPr>
            <a:r>
              <a:rPr lang="en-US" sz="12000" b="1">
                <a:solidFill>
                  <a:srgbClr val="000000"/>
                </a:solidFill>
                <a:latin typeface="思源黑体 Heavy" panose="020B0A00000000000000" charset="-122"/>
                <a:ea typeface="思源黑体 Heavy" panose="020B0A00000000000000" charset="-122"/>
                <a:cs typeface="思源黑体 Heavy" panose="020B0A00000000000000" charset="-122"/>
                <a:sym typeface="思源黑体 Heavy" panose="020B0A00000000000000" charset="-122"/>
              </a:rPr>
              <a:t>作品展示</a:t>
            </a:r>
            <a:endParaRPr lang="en-US" sz="12000" b="1">
              <a:solidFill>
                <a:srgbClr val="000000"/>
              </a:solidFill>
              <a:latin typeface="思源黑体 Heavy" panose="020B0A00000000000000" charset="-122"/>
              <a:ea typeface="思源黑体 Heavy" panose="020B0A00000000000000" charset="-122"/>
              <a:cs typeface="思源黑体 Heavy" panose="020B0A00000000000000" charset="-122"/>
              <a:sym typeface="思源黑体 Heavy" panose="020B0A00000000000000" charset="-122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7659100" y="2313388"/>
            <a:ext cx="9146365" cy="5715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5000"/>
              </a:lnSpc>
            </a:pPr>
            <a:r>
              <a:rPr lang="en-US" sz="37500">
                <a:solidFill>
                  <a:srgbClr val="000000"/>
                </a:solidFill>
                <a:latin typeface="Abril Fatface" panose="02000503000000020003"/>
                <a:ea typeface="Abril Fatface" panose="02000503000000020003"/>
                <a:cs typeface="Abril Fatface" panose="02000503000000020003"/>
                <a:sym typeface="Abril Fatface" panose="02000503000000020003"/>
              </a:rPr>
              <a:t>02</a:t>
            </a:r>
            <a:endParaRPr lang="en-US" sz="37500">
              <a:solidFill>
                <a:srgbClr val="000000"/>
              </a:solidFill>
              <a:latin typeface="Abril Fatface" panose="02000503000000020003"/>
              <a:ea typeface="Abril Fatface" panose="02000503000000020003"/>
              <a:cs typeface="Abril Fatface" panose="02000503000000020003"/>
              <a:sym typeface="Abril Fatface" panose="02000503000000020003"/>
            </a:endParaRPr>
          </a:p>
        </p:txBody>
      </p:sp>
      <p:sp>
        <p:nvSpPr>
          <p:cNvPr id="9" name="AutoShape 9"/>
          <p:cNvSpPr/>
          <p:nvPr/>
        </p:nvSpPr>
        <p:spPr>
          <a:xfrm>
            <a:off x="2111538" y="2718076"/>
            <a:ext cx="657380" cy="4169"/>
          </a:xfrm>
          <a:prstGeom prst="line">
            <a:avLst/>
          </a:prstGeom>
          <a:ln w="476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0" name="Group 10"/>
          <p:cNvGrpSpPr/>
          <p:nvPr/>
        </p:nvGrpSpPr>
        <p:grpSpPr>
          <a:xfrm rot="0">
            <a:off x="10448925" y="1683543"/>
            <a:ext cx="7134225" cy="7134225"/>
            <a:chOff x="0" y="0"/>
            <a:chExt cx="9512300" cy="95123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9512300" cy="9512300"/>
            </a:xfrm>
            <a:custGeom>
              <a:avLst/>
              <a:gdLst/>
              <a:ahLst/>
              <a:cxnLst/>
              <a:rect l="l" t="t" r="r" b="b"/>
              <a:pathLst>
                <a:path w="9512300" h="9512300">
                  <a:moveTo>
                    <a:pt x="0" y="4756150"/>
                  </a:moveTo>
                  <a:cubicBezTo>
                    <a:pt x="0" y="2129409"/>
                    <a:pt x="2129409" y="0"/>
                    <a:pt x="4756150" y="0"/>
                  </a:cubicBezTo>
                  <a:lnTo>
                    <a:pt x="4756150" y="12700"/>
                  </a:lnTo>
                  <a:lnTo>
                    <a:pt x="4756150" y="0"/>
                  </a:lnTo>
                  <a:cubicBezTo>
                    <a:pt x="7382891" y="0"/>
                    <a:pt x="9512300" y="2129409"/>
                    <a:pt x="9512300" y="4756150"/>
                  </a:cubicBezTo>
                  <a:lnTo>
                    <a:pt x="9499600" y="4756150"/>
                  </a:lnTo>
                  <a:lnTo>
                    <a:pt x="9512300" y="4756150"/>
                  </a:lnTo>
                  <a:cubicBezTo>
                    <a:pt x="9512300" y="7382891"/>
                    <a:pt x="7382891" y="9512300"/>
                    <a:pt x="4756150" y="9512300"/>
                  </a:cubicBezTo>
                  <a:lnTo>
                    <a:pt x="4756150" y="9499600"/>
                  </a:lnTo>
                  <a:lnTo>
                    <a:pt x="4756150" y="9512300"/>
                  </a:lnTo>
                  <a:cubicBezTo>
                    <a:pt x="2129409" y="9512300"/>
                    <a:pt x="0" y="7382891"/>
                    <a:pt x="0" y="4756150"/>
                  </a:cubicBezTo>
                  <a:lnTo>
                    <a:pt x="12700" y="4756150"/>
                  </a:lnTo>
                  <a:lnTo>
                    <a:pt x="25400" y="4756150"/>
                  </a:lnTo>
                  <a:lnTo>
                    <a:pt x="12700" y="4756150"/>
                  </a:lnTo>
                  <a:lnTo>
                    <a:pt x="0" y="4756150"/>
                  </a:lnTo>
                  <a:moveTo>
                    <a:pt x="25400" y="4756150"/>
                  </a:moveTo>
                  <a:cubicBezTo>
                    <a:pt x="25400" y="4763135"/>
                    <a:pt x="19685" y="4768850"/>
                    <a:pt x="12700" y="4768850"/>
                  </a:cubicBezTo>
                  <a:cubicBezTo>
                    <a:pt x="5715" y="4768850"/>
                    <a:pt x="0" y="4763135"/>
                    <a:pt x="0" y="4756150"/>
                  </a:cubicBezTo>
                  <a:cubicBezTo>
                    <a:pt x="0" y="4749165"/>
                    <a:pt x="5715" y="4743450"/>
                    <a:pt x="12700" y="4743450"/>
                  </a:cubicBezTo>
                  <a:cubicBezTo>
                    <a:pt x="19685" y="4743450"/>
                    <a:pt x="25400" y="4749165"/>
                    <a:pt x="25400" y="4756150"/>
                  </a:cubicBezTo>
                  <a:cubicBezTo>
                    <a:pt x="25400" y="7368921"/>
                    <a:pt x="2143379" y="9486900"/>
                    <a:pt x="4756150" y="9486900"/>
                  </a:cubicBezTo>
                  <a:cubicBezTo>
                    <a:pt x="7368921" y="9486900"/>
                    <a:pt x="9486900" y="7368921"/>
                    <a:pt x="9486900" y="4756150"/>
                  </a:cubicBezTo>
                  <a:cubicBezTo>
                    <a:pt x="9486900" y="2143379"/>
                    <a:pt x="7368921" y="25400"/>
                    <a:pt x="4756150" y="25400"/>
                  </a:cubicBezTo>
                  <a:lnTo>
                    <a:pt x="4756150" y="12700"/>
                  </a:lnTo>
                  <a:lnTo>
                    <a:pt x="4756150" y="25400"/>
                  </a:lnTo>
                  <a:cubicBezTo>
                    <a:pt x="2143379" y="25400"/>
                    <a:pt x="25400" y="2143379"/>
                    <a:pt x="25400" y="475615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12" name="Group 12"/>
          <p:cNvGrpSpPr/>
          <p:nvPr/>
        </p:nvGrpSpPr>
        <p:grpSpPr>
          <a:xfrm rot="0">
            <a:off x="10214610" y="5235686"/>
            <a:ext cx="579120" cy="579120"/>
            <a:chOff x="0" y="0"/>
            <a:chExt cx="772160" cy="772160"/>
          </a:xfrm>
        </p:grpSpPr>
        <p:sp>
          <p:nvSpPr>
            <p:cNvPr id="13" name="Freeform 13"/>
            <p:cNvSpPr/>
            <p:nvPr/>
          </p:nvSpPr>
          <p:spPr>
            <a:xfrm>
              <a:off x="12700" y="12700"/>
              <a:ext cx="746760" cy="746760"/>
            </a:xfrm>
            <a:custGeom>
              <a:avLst/>
              <a:gdLst/>
              <a:ahLst/>
              <a:cxnLst/>
              <a:rect l="l" t="t" r="r" b="b"/>
              <a:pathLst>
                <a:path w="746760" h="746760">
                  <a:moveTo>
                    <a:pt x="0" y="373380"/>
                  </a:moveTo>
                  <a:cubicBezTo>
                    <a:pt x="0" y="167132"/>
                    <a:pt x="167132" y="0"/>
                    <a:pt x="373380" y="0"/>
                  </a:cubicBezTo>
                  <a:cubicBezTo>
                    <a:pt x="579628" y="0"/>
                    <a:pt x="746760" y="167132"/>
                    <a:pt x="746760" y="373380"/>
                  </a:cubicBezTo>
                  <a:cubicBezTo>
                    <a:pt x="746760" y="579628"/>
                    <a:pt x="579628" y="746760"/>
                    <a:pt x="373380" y="746760"/>
                  </a:cubicBezTo>
                  <a:cubicBezTo>
                    <a:pt x="167132" y="746760"/>
                    <a:pt x="0" y="579628"/>
                    <a:pt x="0" y="373380"/>
                  </a:cubicBezTo>
                  <a:close/>
                </a:path>
              </a:pathLst>
            </a:custGeom>
            <a:solidFill>
              <a:srgbClr val="FB500D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0" y="0"/>
              <a:ext cx="772160" cy="772160"/>
            </a:xfrm>
            <a:custGeom>
              <a:avLst/>
              <a:gdLst/>
              <a:ahLst/>
              <a:cxnLst/>
              <a:rect l="l" t="t" r="r" b="b"/>
              <a:pathLst>
                <a:path w="772160" h="772160">
                  <a:moveTo>
                    <a:pt x="0" y="386080"/>
                  </a:moveTo>
                  <a:cubicBezTo>
                    <a:pt x="0" y="172847"/>
                    <a:pt x="172847" y="0"/>
                    <a:pt x="386080" y="0"/>
                  </a:cubicBezTo>
                  <a:lnTo>
                    <a:pt x="386080" y="12700"/>
                  </a:lnTo>
                  <a:lnTo>
                    <a:pt x="386080" y="0"/>
                  </a:lnTo>
                  <a:cubicBezTo>
                    <a:pt x="599313" y="0"/>
                    <a:pt x="772160" y="172847"/>
                    <a:pt x="772160" y="386080"/>
                  </a:cubicBezTo>
                  <a:cubicBezTo>
                    <a:pt x="772160" y="599313"/>
                    <a:pt x="599313" y="772160"/>
                    <a:pt x="386080" y="772160"/>
                  </a:cubicBezTo>
                  <a:lnTo>
                    <a:pt x="386080" y="759460"/>
                  </a:lnTo>
                  <a:lnTo>
                    <a:pt x="386080" y="772160"/>
                  </a:lnTo>
                  <a:cubicBezTo>
                    <a:pt x="172847" y="772160"/>
                    <a:pt x="0" y="599313"/>
                    <a:pt x="0" y="386080"/>
                  </a:cubicBezTo>
                  <a:lnTo>
                    <a:pt x="12700" y="386080"/>
                  </a:lnTo>
                  <a:lnTo>
                    <a:pt x="22479" y="394208"/>
                  </a:lnTo>
                  <a:cubicBezTo>
                    <a:pt x="19050" y="398272"/>
                    <a:pt x="13462" y="399796"/>
                    <a:pt x="8382" y="398018"/>
                  </a:cubicBezTo>
                  <a:cubicBezTo>
                    <a:pt x="3302" y="396240"/>
                    <a:pt x="0" y="391414"/>
                    <a:pt x="0" y="386080"/>
                  </a:cubicBezTo>
                  <a:moveTo>
                    <a:pt x="25400" y="386080"/>
                  </a:moveTo>
                  <a:lnTo>
                    <a:pt x="12700" y="386080"/>
                  </a:lnTo>
                  <a:lnTo>
                    <a:pt x="2921" y="377952"/>
                  </a:lnTo>
                  <a:cubicBezTo>
                    <a:pt x="6350" y="373888"/>
                    <a:pt x="11938" y="372364"/>
                    <a:pt x="17018" y="374142"/>
                  </a:cubicBezTo>
                  <a:cubicBezTo>
                    <a:pt x="22098" y="375920"/>
                    <a:pt x="25400" y="380746"/>
                    <a:pt x="25400" y="386080"/>
                  </a:cubicBezTo>
                  <a:cubicBezTo>
                    <a:pt x="25400" y="585216"/>
                    <a:pt x="186944" y="746760"/>
                    <a:pt x="386080" y="746760"/>
                  </a:cubicBezTo>
                  <a:cubicBezTo>
                    <a:pt x="585216" y="746760"/>
                    <a:pt x="746760" y="585216"/>
                    <a:pt x="746760" y="386080"/>
                  </a:cubicBezTo>
                  <a:lnTo>
                    <a:pt x="759460" y="386080"/>
                  </a:lnTo>
                  <a:lnTo>
                    <a:pt x="746760" y="386080"/>
                  </a:lnTo>
                  <a:cubicBezTo>
                    <a:pt x="746760" y="186944"/>
                    <a:pt x="585216" y="25400"/>
                    <a:pt x="386080" y="25400"/>
                  </a:cubicBezTo>
                  <a:lnTo>
                    <a:pt x="386080" y="12700"/>
                  </a:lnTo>
                  <a:lnTo>
                    <a:pt x="386080" y="25400"/>
                  </a:lnTo>
                  <a:cubicBezTo>
                    <a:pt x="186944" y="25400"/>
                    <a:pt x="25400" y="186944"/>
                    <a:pt x="25400" y="38608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15" name="TextBox 15"/>
          <p:cNvSpPr txBox="1"/>
          <p:nvPr/>
        </p:nvSpPr>
        <p:spPr>
          <a:xfrm>
            <a:off x="1241274" y="756777"/>
            <a:ext cx="1501020" cy="247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80"/>
              </a:lnSpc>
            </a:pPr>
            <a:r>
              <a:rPr lang="en-US" sz="1650" b="1">
                <a:solidFill>
                  <a:srgbClr val="FFFFFF"/>
                </a:solidFill>
                <a:latin typeface="Montserrat Ultra-Bold" panose="00000900000000000000"/>
                <a:ea typeface="Montserrat Ultra-Bold" panose="00000900000000000000"/>
                <a:cs typeface="Montserrat Ultra-Bold" panose="00000900000000000000"/>
                <a:sym typeface="Montserrat Ultra-Bold" panose="00000900000000000000"/>
              </a:rPr>
              <a:t>F</a:t>
            </a:r>
            <a:r>
              <a:rPr lang="en-US" sz="1650" b="1">
                <a:solidFill>
                  <a:srgbClr val="FFFFFF"/>
                </a:solidFill>
                <a:latin typeface="Montserrat Ultra-Bold" panose="00000900000000000000"/>
                <a:ea typeface="Montserrat Ultra-Bold" panose="00000900000000000000"/>
                <a:cs typeface="Montserrat Ultra-Bold" panose="00000900000000000000"/>
                <a:sym typeface="Montserrat Ultra-Bold" panose="00000900000000000000"/>
              </a:rPr>
              <a:t>OR world</a:t>
            </a:r>
            <a:endParaRPr lang="en-US" sz="1650" b="1">
              <a:solidFill>
                <a:srgbClr val="FFFFFF"/>
              </a:solidFill>
              <a:latin typeface="Montserrat Ultra-Bold" panose="00000900000000000000"/>
              <a:ea typeface="Montserrat Ultra-Bold" panose="00000900000000000000"/>
              <a:cs typeface="Montserrat Ultra-Bold" panose="00000900000000000000"/>
              <a:sym typeface="Montserrat Ultra-Bold" panose="00000900000000000000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2111538" y="6920485"/>
            <a:ext cx="6561017" cy="3368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10"/>
              </a:lnSpc>
            </a:pPr>
            <a:r>
              <a:rPr lang="en-US" sz="1800">
                <a:solidFill>
                  <a:srgbClr val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做下一代开</a:t>
            </a:r>
            <a:r>
              <a:rPr lang="en-US" sz="1800">
                <a:solidFill>
                  <a:srgbClr val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发安全的“ai哨兵”，让代码更干净，让上线更安心。</a:t>
            </a:r>
            <a:endParaRPr lang="en-US" sz="1800">
              <a:solidFill>
                <a:srgbClr val="000000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9314864" y="1004427"/>
            <a:ext cx="7493219" cy="3890836"/>
            <a:chOff x="0" y="0"/>
            <a:chExt cx="14478000" cy="75176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4478000" cy="7517667"/>
            </a:xfrm>
            <a:custGeom>
              <a:avLst/>
              <a:gdLst/>
              <a:ahLst/>
              <a:cxnLst/>
              <a:rect l="l" t="t" r="r" b="b"/>
              <a:pathLst>
                <a:path w="14478000" h="7517667">
                  <a:moveTo>
                    <a:pt x="0" y="0"/>
                  </a:moveTo>
                  <a:lnTo>
                    <a:pt x="14478000" y="0"/>
                  </a:lnTo>
                  <a:lnTo>
                    <a:pt x="14478000" y="7517667"/>
                  </a:lnTo>
                  <a:lnTo>
                    <a:pt x="0" y="7517667"/>
                  </a:lnTo>
                  <a:close/>
                </a:path>
              </a:pathLst>
            </a:custGeom>
            <a:solidFill>
              <a:srgbClr val="FB500D"/>
            </a:solidFill>
          </p:spPr>
        </p:sp>
      </p:grpSp>
      <p:sp>
        <p:nvSpPr>
          <p:cNvPr id="5" name="Freeform 5"/>
          <p:cNvSpPr/>
          <p:nvPr/>
        </p:nvSpPr>
        <p:spPr>
          <a:xfrm>
            <a:off x="-8015802" y="-4533822"/>
            <a:ext cx="18415201" cy="18415202"/>
          </a:xfrm>
          <a:custGeom>
            <a:avLst/>
            <a:gdLst/>
            <a:ahLst/>
            <a:cxnLst/>
            <a:rect l="l" t="t" r="r" b="b"/>
            <a:pathLst>
              <a:path w="18415201" h="18415202">
                <a:moveTo>
                  <a:pt x="0" y="0"/>
                </a:moveTo>
                <a:lnTo>
                  <a:pt x="18415202" y="0"/>
                </a:lnTo>
                <a:lnTo>
                  <a:pt x="18415202" y="18415202"/>
                </a:lnTo>
                <a:lnTo>
                  <a:pt x="0" y="18415202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9314864" y="1060661"/>
            <a:ext cx="7447677" cy="3792146"/>
          </a:xfrm>
          <a:custGeom>
            <a:avLst/>
            <a:gdLst/>
            <a:ahLst/>
            <a:cxnLst/>
            <a:rect l="l" t="t" r="r" b="b"/>
            <a:pathLst>
              <a:path w="7447677" h="3792146">
                <a:moveTo>
                  <a:pt x="0" y="0"/>
                </a:moveTo>
                <a:lnTo>
                  <a:pt x="7447676" y="0"/>
                </a:lnTo>
                <a:lnTo>
                  <a:pt x="7447676" y="3792145"/>
                </a:lnTo>
                <a:lnTo>
                  <a:pt x="0" y="37921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4713"/>
            </a:stretch>
          </a:blipFill>
        </p:spPr>
      </p:sp>
      <p:grpSp>
        <p:nvGrpSpPr>
          <p:cNvPr id="7" name="Group 7"/>
          <p:cNvGrpSpPr/>
          <p:nvPr/>
        </p:nvGrpSpPr>
        <p:grpSpPr>
          <a:xfrm rot="0">
            <a:off x="9269321" y="5247396"/>
            <a:ext cx="7493219" cy="3723918"/>
            <a:chOff x="0" y="0"/>
            <a:chExt cx="14478000" cy="719515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4478000" cy="7195157"/>
            </a:xfrm>
            <a:custGeom>
              <a:avLst/>
              <a:gdLst/>
              <a:ahLst/>
              <a:cxnLst/>
              <a:rect l="l" t="t" r="r" b="b"/>
              <a:pathLst>
                <a:path w="14478000" h="7195157">
                  <a:moveTo>
                    <a:pt x="0" y="0"/>
                  </a:moveTo>
                  <a:lnTo>
                    <a:pt x="14478000" y="0"/>
                  </a:lnTo>
                  <a:lnTo>
                    <a:pt x="14478000" y="7195157"/>
                  </a:lnTo>
                  <a:lnTo>
                    <a:pt x="0" y="7195157"/>
                  </a:lnTo>
                  <a:close/>
                </a:path>
              </a:pathLst>
            </a:custGeom>
            <a:solidFill>
              <a:srgbClr val="FB500D"/>
            </a:solidFill>
          </p:spPr>
        </p:sp>
      </p:grpSp>
      <p:sp>
        <p:nvSpPr>
          <p:cNvPr id="9" name="Freeform 9"/>
          <p:cNvSpPr/>
          <p:nvPr/>
        </p:nvSpPr>
        <p:spPr>
          <a:xfrm>
            <a:off x="9314864" y="5310691"/>
            <a:ext cx="7493219" cy="3606112"/>
          </a:xfrm>
          <a:custGeom>
            <a:avLst/>
            <a:gdLst/>
            <a:ahLst/>
            <a:cxnLst/>
            <a:rect l="l" t="t" r="r" b="b"/>
            <a:pathLst>
              <a:path w="7493219" h="3606112">
                <a:moveTo>
                  <a:pt x="0" y="0"/>
                </a:moveTo>
                <a:lnTo>
                  <a:pt x="7493219" y="0"/>
                </a:lnTo>
                <a:lnTo>
                  <a:pt x="7493219" y="3606112"/>
                </a:lnTo>
                <a:lnTo>
                  <a:pt x="0" y="36061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241274" y="756777"/>
            <a:ext cx="1501020" cy="247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80"/>
              </a:lnSpc>
            </a:pPr>
            <a:r>
              <a:rPr lang="en-US" sz="1650" b="1">
                <a:solidFill>
                  <a:srgbClr val="FFFFFF"/>
                </a:solidFill>
                <a:latin typeface="Montserrat Ultra-Bold" panose="00000900000000000000"/>
                <a:ea typeface="Montserrat Ultra-Bold" panose="00000900000000000000"/>
                <a:cs typeface="Montserrat Ultra-Bold" panose="00000900000000000000"/>
                <a:sym typeface="Montserrat Ultra-Bold" panose="00000900000000000000"/>
              </a:rPr>
              <a:t>F</a:t>
            </a:r>
            <a:r>
              <a:rPr lang="en-US" sz="1650" b="1">
                <a:solidFill>
                  <a:srgbClr val="FFFFFF"/>
                </a:solidFill>
                <a:latin typeface="Montserrat Ultra-Bold" panose="00000900000000000000"/>
                <a:ea typeface="Montserrat Ultra-Bold" panose="00000900000000000000"/>
                <a:cs typeface="Montserrat Ultra-Bold" panose="00000900000000000000"/>
                <a:sym typeface="Montserrat Ultra-Bold" panose="00000900000000000000"/>
              </a:rPr>
              <a:t>OR world</a:t>
            </a:r>
            <a:endParaRPr lang="en-US" sz="1650" b="1">
              <a:solidFill>
                <a:srgbClr val="FFFFFF"/>
              </a:solidFill>
              <a:latin typeface="Montserrat Ultra-Bold" panose="00000900000000000000"/>
              <a:ea typeface="Montserrat Ultra-Bold" panose="00000900000000000000"/>
              <a:cs typeface="Montserrat Ultra-Bold" panose="00000900000000000000"/>
              <a:sym typeface="Montserrat Ultra-Bold" panose="00000900000000000000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584791" y="1786416"/>
            <a:ext cx="5977776" cy="914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1">
                <a:solidFill>
                  <a:srgbClr val="FFFFFF"/>
                </a:solidFill>
                <a:latin typeface="思源黑体 Heavy" panose="020B0A00000000000000" charset="-122"/>
                <a:ea typeface="思源黑体 Heavy" panose="020B0A00000000000000" charset="-122"/>
                <a:cs typeface="思源黑体 Heavy" panose="020B0A00000000000000" charset="-122"/>
                <a:sym typeface="思源黑体 Heavy" panose="020B0A00000000000000" charset="-122"/>
              </a:rPr>
              <a:t>平台界面展示</a:t>
            </a:r>
            <a:endParaRPr lang="en-US" sz="6000" b="1">
              <a:solidFill>
                <a:srgbClr val="FFFFFF"/>
              </a:solidFill>
              <a:latin typeface="思源黑体 Heavy" panose="020B0A00000000000000" charset="-122"/>
              <a:ea typeface="思源黑体 Heavy" panose="020B0A00000000000000" charset="-122"/>
              <a:cs typeface="思源黑体 Heavy" panose="020B0A00000000000000" charset="-122"/>
              <a:sym typeface="思源黑体 Heavy" panose="020B0A00000000000000" charset="-122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589877" y="2896288"/>
            <a:ext cx="5473248" cy="3368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10"/>
              </a:lnSpc>
            </a:pPr>
            <a:r>
              <a:rPr lang="en-US" sz="1800">
                <a:solidFill>
                  <a:srgbClr val="FFFFFF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极客暗黑视觉风格 + 实用安全功能可视化</a:t>
            </a:r>
            <a:endParaRPr lang="en-US" sz="1800">
              <a:solidFill>
                <a:srgbClr val="FFFFFF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521912" y="5191629"/>
            <a:ext cx="1600200" cy="238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90"/>
              </a:lnSpc>
              <a:spcBef>
                <a:spcPct val="0"/>
              </a:spcBef>
            </a:pPr>
            <a:r>
              <a:rPr lang="en-US" sz="1575">
                <a:solidFill>
                  <a:srgbClr val="FFFFFF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【漏洞提交界面】</a:t>
            </a:r>
            <a:endParaRPr lang="en-US" sz="1575">
              <a:solidFill>
                <a:srgbClr val="FFFFFF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578835" y="8156532"/>
            <a:ext cx="2022085" cy="12133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655"/>
              </a:lnSpc>
            </a:pPr>
            <a:r>
              <a:rPr lang="en-US" sz="8045">
                <a:solidFill>
                  <a:srgbClr val="F5A121"/>
                </a:solidFill>
                <a:latin typeface="Abril Fatface" panose="02000503000000020003"/>
                <a:ea typeface="Abril Fatface" panose="02000503000000020003"/>
                <a:cs typeface="Abril Fatface" panose="02000503000000020003"/>
                <a:sym typeface="Abril Fatface" panose="02000503000000020003"/>
              </a:rPr>
              <a:t>AI</a:t>
            </a:r>
            <a:endParaRPr lang="en-US" sz="8045">
              <a:solidFill>
                <a:srgbClr val="F5A121"/>
              </a:solidFill>
              <a:latin typeface="Abril Fatface" panose="02000503000000020003"/>
              <a:ea typeface="Abril Fatface" panose="02000503000000020003"/>
              <a:cs typeface="Abril Fatface" panose="02000503000000020003"/>
              <a:sym typeface="Abril Fatface" panose="02000503000000020003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2043787" y="8618168"/>
            <a:ext cx="2668162" cy="5850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15"/>
              </a:lnSpc>
            </a:pPr>
            <a:r>
              <a:rPr lang="en-US" sz="1930">
                <a:solidFill>
                  <a:srgbClr val="F5A121"/>
                </a:solidFill>
                <a:latin typeface="Abril Fatface" panose="02000503000000020003"/>
                <a:ea typeface="Abril Fatface" panose="02000503000000020003"/>
                <a:cs typeface="Abril Fatface" panose="02000503000000020003"/>
                <a:sym typeface="Abril Fatface" panose="02000503000000020003"/>
              </a:rPr>
              <a:t>automatic code security audit platform</a:t>
            </a:r>
            <a:endParaRPr lang="en-US" sz="1930">
              <a:solidFill>
                <a:srgbClr val="F5A121"/>
              </a:solidFill>
              <a:latin typeface="Abril Fatface" panose="02000503000000020003"/>
              <a:ea typeface="Abril Fatface" panose="02000503000000020003"/>
              <a:cs typeface="Abril Fatface" panose="02000503000000020003"/>
              <a:sym typeface="Abril Fatface" panose="02000503000000020003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521912" y="5779267"/>
            <a:ext cx="3853525" cy="9822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73685" lvl="1" indent="-136525" algn="l">
              <a:lnSpc>
                <a:spcPts val="1975"/>
              </a:lnSpc>
              <a:buFont typeface="Arial" panose="020B0604020202020204"/>
              <a:buChar char="•"/>
            </a:pPr>
            <a:r>
              <a:rPr lang="en-US" sz="1265">
                <a:solidFill>
                  <a:srgbClr val="FFFFFF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首页采用暗色极客配色，突出安全氛围感</a:t>
            </a:r>
            <a:endParaRPr lang="en-US" sz="1265">
              <a:solidFill>
                <a:srgbClr val="FFFFFF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marL="273685" lvl="1" indent="-136525" algn="l">
              <a:lnSpc>
                <a:spcPts val="1975"/>
              </a:lnSpc>
              <a:buFont typeface="Arial" panose="020B0604020202020204"/>
              <a:buChar char="•"/>
            </a:pPr>
            <a:r>
              <a:rPr lang="en-US" sz="1265">
                <a:solidFill>
                  <a:srgbClr val="FFFFFF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展示最新</a:t>
            </a:r>
            <a:r>
              <a:rPr lang="en-US" sz="1265">
                <a:solidFill>
                  <a:srgbClr val="FFFFFF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漏洞提交动态</a:t>
            </a:r>
            <a:r>
              <a:rPr lang="en-US" sz="1265">
                <a:solidFill>
                  <a:srgbClr val="FFFFFF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、系统通知与统计概览</a:t>
            </a:r>
            <a:endParaRPr lang="en-US" sz="1265">
              <a:solidFill>
                <a:srgbClr val="FFFFFF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marL="273685" lvl="1" indent="-136525" algn="l">
              <a:lnSpc>
                <a:spcPts val="1975"/>
              </a:lnSpc>
              <a:buFont typeface="Arial" panose="020B0604020202020204"/>
              <a:buChar char="•"/>
            </a:pPr>
            <a:r>
              <a:rPr lang="en-US" sz="1265">
                <a:solidFill>
                  <a:srgbClr val="FFFFFF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支持快速导航至</a:t>
            </a:r>
            <a:r>
              <a:rPr lang="en-US" sz="1265">
                <a:solidFill>
                  <a:srgbClr val="FFFFFF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审核 / 提交 / 管理等功能区</a:t>
            </a:r>
            <a:endParaRPr lang="en-US" sz="1265">
              <a:solidFill>
                <a:srgbClr val="FFFFFF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1975"/>
              </a:lnSpc>
            </a:p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-1198098" y="4804956"/>
            <a:ext cx="7368540" cy="7134225"/>
          </a:xfrm>
          <a:custGeom>
            <a:avLst/>
            <a:gdLst/>
            <a:ahLst/>
            <a:cxnLst/>
            <a:rect l="l" t="t" r="r" b="b"/>
            <a:pathLst>
              <a:path w="7368540" h="7134225">
                <a:moveTo>
                  <a:pt x="0" y="0"/>
                </a:moveTo>
                <a:lnTo>
                  <a:pt x="7368540" y="0"/>
                </a:lnTo>
                <a:lnTo>
                  <a:pt x="7368540" y="7134225"/>
                </a:lnTo>
                <a:lnTo>
                  <a:pt x="0" y="7134225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4" name="AutoShape 4"/>
          <p:cNvSpPr/>
          <p:nvPr/>
        </p:nvSpPr>
        <p:spPr>
          <a:xfrm>
            <a:off x="1584790" y="6501615"/>
            <a:ext cx="590244" cy="2426"/>
          </a:xfrm>
          <a:prstGeom prst="line">
            <a:avLst/>
          </a:prstGeom>
          <a:ln w="476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Freeform 5"/>
          <p:cNvSpPr/>
          <p:nvPr/>
        </p:nvSpPr>
        <p:spPr>
          <a:xfrm>
            <a:off x="7031323" y="756777"/>
            <a:ext cx="9300971" cy="4464466"/>
          </a:xfrm>
          <a:custGeom>
            <a:avLst/>
            <a:gdLst/>
            <a:ahLst/>
            <a:cxnLst/>
            <a:rect l="l" t="t" r="r" b="b"/>
            <a:pathLst>
              <a:path w="9300971" h="4464466">
                <a:moveTo>
                  <a:pt x="0" y="0"/>
                </a:moveTo>
                <a:lnTo>
                  <a:pt x="9300971" y="0"/>
                </a:lnTo>
                <a:lnTo>
                  <a:pt x="9300971" y="4464466"/>
                </a:lnTo>
                <a:lnTo>
                  <a:pt x="0" y="44644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7031323" y="5326704"/>
            <a:ext cx="9300971" cy="4510971"/>
          </a:xfrm>
          <a:custGeom>
            <a:avLst/>
            <a:gdLst/>
            <a:ahLst/>
            <a:cxnLst/>
            <a:rect l="l" t="t" r="r" b="b"/>
            <a:pathLst>
              <a:path w="9300971" h="4510971">
                <a:moveTo>
                  <a:pt x="0" y="0"/>
                </a:moveTo>
                <a:lnTo>
                  <a:pt x="9300971" y="0"/>
                </a:lnTo>
                <a:lnTo>
                  <a:pt x="9300971" y="4510971"/>
                </a:lnTo>
                <a:lnTo>
                  <a:pt x="0" y="451097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241274" y="756777"/>
            <a:ext cx="1501020" cy="247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80"/>
              </a:lnSpc>
            </a:pPr>
            <a:r>
              <a:rPr lang="en-US" sz="1650" b="1">
                <a:solidFill>
                  <a:srgbClr val="FFFFFF"/>
                </a:solidFill>
                <a:latin typeface="Montserrat Ultra-Bold" panose="00000900000000000000"/>
                <a:ea typeface="Montserrat Ultra-Bold" panose="00000900000000000000"/>
                <a:cs typeface="Montserrat Ultra-Bold" panose="00000900000000000000"/>
                <a:sym typeface="Montserrat Ultra-Bold" panose="00000900000000000000"/>
              </a:rPr>
              <a:t>F</a:t>
            </a:r>
            <a:r>
              <a:rPr lang="en-US" sz="1650" b="1">
                <a:solidFill>
                  <a:srgbClr val="FFFFFF"/>
                </a:solidFill>
                <a:latin typeface="Montserrat Ultra-Bold" panose="00000900000000000000"/>
                <a:ea typeface="Montserrat Ultra-Bold" panose="00000900000000000000"/>
                <a:cs typeface="Montserrat Ultra-Bold" panose="00000900000000000000"/>
                <a:sym typeface="Montserrat Ultra-Bold" panose="00000900000000000000"/>
              </a:rPr>
              <a:t>OR world</a:t>
            </a:r>
            <a:endParaRPr lang="en-US" sz="1650" b="1">
              <a:solidFill>
                <a:srgbClr val="FFFFFF"/>
              </a:solidFill>
              <a:latin typeface="Montserrat Ultra-Bold" panose="00000900000000000000"/>
              <a:ea typeface="Montserrat Ultra-Bold" panose="00000900000000000000"/>
              <a:cs typeface="Montserrat Ultra-Bold" panose="00000900000000000000"/>
              <a:sym typeface="Montserrat Ultra-Bold" panose="00000900000000000000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584791" y="1781328"/>
            <a:ext cx="5977776" cy="914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1">
                <a:solidFill>
                  <a:srgbClr val="FFFFFF"/>
                </a:solidFill>
                <a:latin typeface="思源黑体 Heavy" panose="020B0A00000000000000" charset="-122"/>
                <a:ea typeface="思源黑体 Heavy" panose="020B0A00000000000000" charset="-122"/>
                <a:cs typeface="思源黑体 Heavy" panose="020B0A00000000000000" charset="-122"/>
                <a:sym typeface="思源黑体 Heavy" panose="020B0A00000000000000" charset="-122"/>
              </a:rPr>
              <a:t>平台界面展示</a:t>
            </a:r>
            <a:endParaRPr lang="en-US" sz="6000" b="1">
              <a:solidFill>
                <a:srgbClr val="FFFFFF"/>
              </a:solidFill>
              <a:latin typeface="思源黑体 Heavy" panose="020B0A00000000000000" charset="-122"/>
              <a:ea typeface="思源黑体 Heavy" panose="020B0A00000000000000" charset="-122"/>
              <a:cs typeface="思源黑体 Heavy" panose="020B0A00000000000000" charset="-122"/>
              <a:sym typeface="思源黑体 Heavy" panose="020B0A00000000000000" charset="-122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089751" y="8027965"/>
            <a:ext cx="3853525" cy="1230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73685" lvl="1" indent="-136525" algn="l">
              <a:lnSpc>
                <a:spcPts val="1975"/>
              </a:lnSpc>
              <a:buFont typeface="Arial" panose="020B0604020202020204"/>
              <a:buChar char="•"/>
            </a:pPr>
            <a:r>
              <a:rPr lang="en-US" sz="1265">
                <a:solidFill>
                  <a:srgbClr val="FFFFFF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审核流程清晰可视：初审（AI）+ 复审（人工）流程线性可跟踪</a:t>
            </a:r>
            <a:endParaRPr lang="en-US" sz="1265">
              <a:solidFill>
                <a:srgbClr val="FFFFFF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marL="273685" lvl="1" indent="-136525" algn="l">
              <a:lnSpc>
                <a:spcPts val="1975"/>
              </a:lnSpc>
              <a:buFont typeface="Arial" panose="020B0604020202020204"/>
              <a:buChar char="•"/>
            </a:pPr>
            <a:r>
              <a:rPr lang="en-US" sz="1265">
                <a:solidFill>
                  <a:srgbClr val="FFFFFF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每条漏洞包含</a:t>
            </a:r>
            <a:r>
              <a:rPr lang="en-US" sz="1265">
                <a:solidFill>
                  <a:srgbClr val="FFFFFF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完整日志记录、处理进度、修复建议</a:t>
            </a:r>
            <a:endParaRPr lang="en-US" sz="1265">
              <a:solidFill>
                <a:srgbClr val="FFFFFF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marL="273685" lvl="1" indent="-136525" algn="l">
              <a:lnSpc>
                <a:spcPts val="1975"/>
              </a:lnSpc>
              <a:buFont typeface="Arial" panose="020B0604020202020204"/>
              <a:buChar char="•"/>
            </a:pPr>
            <a:r>
              <a:rPr lang="en-US" sz="1265">
                <a:solidFill>
                  <a:srgbClr val="FFFFFF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审核人员可标记状态、添加备注或驳回理由</a:t>
            </a:r>
            <a:endParaRPr lang="en-US" sz="1265">
              <a:solidFill>
                <a:srgbClr val="FFFFFF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1975"/>
              </a:lnSpc>
            </a:pPr>
          </a:p>
        </p:txBody>
      </p:sp>
      <p:sp>
        <p:nvSpPr>
          <p:cNvPr id="10" name="TextBox 10"/>
          <p:cNvSpPr txBox="1"/>
          <p:nvPr/>
        </p:nvSpPr>
        <p:spPr>
          <a:xfrm>
            <a:off x="1028700" y="7582190"/>
            <a:ext cx="1600200" cy="238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90"/>
              </a:lnSpc>
              <a:spcBef>
                <a:spcPct val="0"/>
              </a:spcBef>
            </a:pPr>
            <a:r>
              <a:rPr lang="en-US" sz="1575">
                <a:solidFill>
                  <a:srgbClr val="FFFFFF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【漏洞审核界面】</a:t>
            </a:r>
            <a:endParaRPr lang="en-US" sz="1575">
              <a:solidFill>
                <a:srgbClr val="FFFFFF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08477" y="3414933"/>
            <a:ext cx="2022085" cy="12133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655"/>
              </a:lnSpc>
            </a:pPr>
            <a:r>
              <a:rPr lang="en-US" sz="8045">
                <a:solidFill>
                  <a:srgbClr val="F5A121"/>
                </a:solidFill>
                <a:latin typeface="Abril Fatface" panose="02000503000000020003"/>
                <a:ea typeface="Abril Fatface" panose="02000503000000020003"/>
                <a:cs typeface="Abril Fatface" panose="02000503000000020003"/>
                <a:sym typeface="Abril Fatface" panose="02000503000000020003"/>
              </a:rPr>
              <a:t>AI</a:t>
            </a:r>
            <a:endParaRPr lang="en-US" sz="8045">
              <a:solidFill>
                <a:srgbClr val="F5A121"/>
              </a:solidFill>
              <a:latin typeface="Abril Fatface" panose="02000503000000020003"/>
              <a:ea typeface="Abril Fatface" panose="02000503000000020003"/>
              <a:cs typeface="Abril Fatface" panose="02000503000000020003"/>
              <a:sym typeface="Abril Fatface" panose="02000503000000020003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573430" y="3876570"/>
            <a:ext cx="2668162" cy="5850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15"/>
              </a:lnSpc>
            </a:pPr>
            <a:r>
              <a:rPr lang="en-US" sz="1930">
                <a:solidFill>
                  <a:srgbClr val="F5A121"/>
                </a:solidFill>
                <a:latin typeface="Abril Fatface" panose="02000503000000020003"/>
                <a:ea typeface="Abril Fatface" panose="02000503000000020003"/>
                <a:cs typeface="Abril Fatface" panose="02000503000000020003"/>
                <a:sym typeface="Abril Fatface" panose="02000503000000020003"/>
              </a:rPr>
              <a:t>automatic code security audit platform</a:t>
            </a:r>
            <a:endParaRPr lang="en-US" sz="1930">
              <a:solidFill>
                <a:srgbClr val="F5A121"/>
              </a:solidFill>
              <a:latin typeface="Abril Fatface" panose="02000503000000020003"/>
              <a:ea typeface="Abril Fatface" panose="02000503000000020003"/>
              <a:cs typeface="Abril Fatface" panose="02000503000000020003"/>
              <a:sym typeface="Abril Fatface" panose="02000503000000020003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 rot="0">
            <a:off x="0" y="0"/>
            <a:ext cx="9144000" cy="10287000"/>
            <a:chOff x="0" y="0"/>
            <a:chExt cx="12192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2192000" cy="13716000"/>
            </a:xfrm>
            <a:custGeom>
              <a:avLst/>
              <a:gdLst/>
              <a:ahLst/>
              <a:cxnLst/>
              <a:rect l="l" t="t" r="r" b="b"/>
              <a:pathLst>
                <a:path w="12192000" h="13716000">
                  <a:moveTo>
                    <a:pt x="0" y="0"/>
                  </a:moveTo>
                  <a:lnTo>
                    <a:pt x="12192000" y="0"/>
                  </a:lnTo>
                  <a:lnTo>
                    <a:pt x="12192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B500D"/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1241274" y="756777"/>
            <a:ext cx="1501020" cy="247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80"/>
              </a:lnSpc>
            </a:pPr>
            <a:r>
              <a:rPr lang="en-US" sz="1650" b="1">
                <a:solidFill>
                  <a:srgbClr val="FFFFFF"/>
                </a:solidFill>
                <a:latin typeface="Montserrat Ultra-Bold" panose="00000900000000000000"/>
                <a:ea typeface="Montserrat Ultra-Bold" panose="00000900000000000000"/>
                <a:cs typeface="Montserrat Ultra-Bold" panose="00000900000000000000"/>
                <a:sym typeface="Montserrat Ultra-Bold" panose="00000900000000000000"/>
              </a:rPr>
              <a:t>F</a:t>
            </a:r>
            <a:r>
              <a:rPr lang="en-US" sz="1650" b="1">
                <a:solidFill>
                  <a:srgbClr val="FFFFFF"/>
                </a:solidFill>
                <a:latin typeface="Montserrat Ultra-Bold" panose="00000900000000000000"/>
                <a:ea typeface="Montserrat Ultra-Bold" panose="00000900000000000000"/>
                <a:cs typeface="Montserrat Ultra-Bold" panose="00000900000000000000"/>
                <a:sym typeface="Montserrat Ultra-Bold" panose="00000900000000000000"/>
              </a:rPr>
              <a:t>OR world</a:t>
            </a:r>
            <a:endParaRPr lang="en-US" sz="1650" b="1">
              <a:solidFill>
                <a:srgbClr val="FFFFFF"/>
              </a:solidFill>
              <a:latin typeface="Montserrat Ultra-Bold" panose="00000900000000000000"/>
              <a:ea typeface="Montserrat Ultra-Bold" panose="00000900000000000000"/>
              <a:cs typeface="Montserrat Ultra-Bold" panose="00000900000000000000"/>
              <a:sym typeface="Montserrat Ultra-Bold" panose="00000900000000000000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584791" y="1781328"/>
            <a:ext cx="5977776" cy="914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1">
                <a:solidFill>
                  <a:srgbClr val="000000"/>
                </a:solidFill>
                <a:latin typeface="思源黑体 Heavy" panose="020B0A00000000000000" charset="-122"/>
                <a:ea typeface="思源黑体 Heavy" panose="020B0A00000000000000" charset="-122"/>
                <a:cs typeface="思源黑体 Heavy" panose="020B0A00000000000000" charset="-122"/>
                <a:sym typeface="思源黑体 Heavy" panose="020B0A00000000000000" charset="-122"/>
              </a:rPr>
              <a:t>平台界面展示</a:t>
            </a:r>
            <a:endParaRPr lang="en-US" sz="6000" b="1">
              <a:solidFill>
                <a:srgbClr val="000000"/>
              </a:solidFill>
              <a:latin typeface="思源黑体 Heavy" panose="020B0A00000000000000" charset="-122"/>
              <a:ea typeface="思源黑体 Heavy" panose="020B0A00000000000000" charset="-122"/>
              <a:cs typeface="思源黑体 Heavy" panose="020B0A00000000000000" charset="-122"/>
              <a:sym typeface="思源黑体 Heavy" panose="020B0A00000000000000" charset="-122"/>
            </a:endParaRPr>
          </a:p>
        </p:txBody>
      </p:sp>
      <p:sp>
        <p:nvSpPr>
          <p:cNvPr id="7" name="AutoShape 7"/>
          <p:cNvSpPr/>
          <p:nvPr/>
        </p:nvSpPr>
        <p:spPr>
          <a:xfrm>
            <a:off x="733578" y="5603673"/>
            <a:ext cx="590244" cy="1905"/>
          </a:xfrm>
          <a:prstGeom prst="line">
            <a:avLst/>
          </a:prstGeom>
          <a:ln w="476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Freeform 8"/>
          <p:cNvSpPr/>
          <p:nvPr/>
        </p:nvSpPr>
        <p:spPr>
          <a:xfrm>
            <a:off x="4930633" y="5496407"/>
            <a:ext cx="7829534" cy="7829533"/>
          </a:xfrm>
          <a:custGeom>
            <a:avLst/>
            <a:gdLst/>
            <a:ahLst/>
            <a:cxnLst/>
            <a:rect l="l" t="t" r="r" b="b"/>
            <a:pathLst>
              <a:path w="7829534" h="7829533">
                <a:moveTo>
                  <a:pt x="0" y="0"/>
                </a:moveTo>
                <a:lnTo>
                  <a:pt x="7829534" y="0"/>
                </a:lnTo>
                <a:lnTo>
                  <a:pt x="7829534" y="7829533"/>
                </a:lnTo>
                <a:lnTo>
                  <a:pt x="0" y="7829533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0326562" y="2272766"/>
            <a:ext cx="1829464" cy="314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2100">
                <a:solidFill>
                  <a:srgbClr val="FFFFFF"/>
                </a:solidFill>
                <a:latin typeface="Abril Fatface" panose="02000503000000020003"/>
                <a:ea typeface="Abril Fatface" panose="02000503000000020003"/>
                <a:cs typeface="Abril Fatface" panose="02000503000000020003"/>
                <a:sym typeface="Abril Fatface" panose="02000503000000020003"/>
              </a:rPr>
              <a:t>核心功能完善</a:t>
            </a:r>
            <a:endParaRPr lang="en-US" sz="2100">
              <a:solidFill>
                <a:srgbClr val="FFFFFF"/>
              </a:solidFill>
              <a:latin typeface="Abril Fatface" panose="02000503000000020003"/>
              <a:ea typeface="Abril Fatface" panose="02000503000000020003"/>
              <a:cs typeface="Abril Fatface" panose="02000503000000020003"/>
              <a:sym typeface="Abril Fatface" panose="02000503000000020003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0329796" y="2702289"/>
            <a:ext cx="2328477" cy="476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90"/>
              </a:lnSpc>
            </a:pPr>
            <a:r>
              <a:rPr lang="en-US" sz="1575">
                <a:solidFill>
                  <a:srgbClr val="FFFFFF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C</a:t>
            </a:r>
            <a:r>
              <a:rPr lang="en-US" sz="1575">
                <a:solidFill>
                  <a:srgbClr val="FFFFFF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ore functions are complete</a:t>
            </a:r>
            <a:endParaRPr lang="en-US" sz="1575">
              <a:solidFill>
                <a:srgbClr val="FFFFFF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3807440" y="2272766"/>
            <a:ext cx="1951566" cy="314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2100">
                <a:solidFill>
                  <a:srgbClr val="FFFFFF"/>
                </a:solidFill>
                <a:latin typeface="Abril Fatface" panose="02000503000000020003"/>
                <a:ea typeface="Abril Fatface" panose="02000503000000020003"/>
                <a:cs typeface="Abril Fatface" panose="02000503000000020003"/>
                <a:sym typeface="Abril Fatface" panose="02000503000000020003"/>
              </a:rPr>
              <a:t>后续功能ing...</a:t>
            </a:r>
            <a:endParaRPr lang="en-US" sz="2100">
              <a:solidFill>
                <a:srgbClr val="FFFFFF"/>
              </a:solidFill>
              <a:latin typeface="Abril Fatface" panose="02000503000000020003"/>
              <a:ea typeface="Abril Fatface" panose="02000503000000020003"/>
              <a:cs typeface="Abril Fatface" panose="02000503000000020003"/>
              <a:sym typeface="Abril Fatface" panose="02000503000000020003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3810674" y="2702289"/>
            <a:ext cx="2328477" cy="476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90"/>
              </a:lnSpc>
            </a:pPr>
            <a:r>
              <a:rPr lang="en-US" sz="1575">
                <a:solidFill>
                  <a:srgbClr val="FFFFFF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Subsequen</a:t>
            </a:r>
            <a:r>
              <a:rPr lang="en-US" sz="1575">
                <a:solidFill>
                  <a:srgbClr val="FFFFFF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t functions ing...</a:t>
            </a:r>
            <a:endParaRPr lang="en-US" sz="1575">
              <a:solidFill>
                <a:srgbClr val="FFFFFF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432966" y="3310921"/>
            <a:ext cx="2022085" cy="12133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655"/>
              </a:lnSpc>
            </a:pPr>
            <a:r>
              <a:rPr lang="en-US" sz="8045">
                <a:solidFill>
                  <a:srgbClr val="251F1B"/>
                </a:solidFill>
                <a:latin typeface="Abril Fatface" panose="02000503000000020003"/>
                <a:ea typeface="Abril Fatface" panose="02000503000000020003"/>
                <a:cs typeface="Abril Fatface" panose="02000503000000020003"/>
                <a:sym typeface="Abril Fatface" panose="02000503000000020003"/>
              </a:rPr>
              <a:t>AI</a:t>
            </a:r>
            <a:endParaRPr lang="en-US" sz="8045">
              <a:solidFill>
                <a:srgbClr val="251F1B"/>
              </a:solidFill>
              <a:latin typeface="Abril Fatface" panose="02000503000000020003"/>
              <a:ea typeface="Abril Fatface" panose="02000503000000020003"/>
              <a:cs typeface="Abril Fatface" panose="02000503000000020003"/>
              <a:sym typeface="Abril Fatface" panose="02000503000000020003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897918" y="3772558"/>
            <a:ext cx="2668162" cy="5850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15"/>
              </a:lnSpc>
            </a:pPr>
            <a:r>
              <a:rPr lang="en-US" sz="1930">
                <a:solidFill>
                  <a:srgbClr val="251F1B"/>
                </a:solidFill>
                <a:latin typeface="Abril Fatface" panose="02000503000000020003"/>
                <a:ea typeface="Abril Fatface" panose="02000503000000020003"/>
                <a:cs typeface="Abril Fatface" panose="02000503000000020003"/>
                <a:sym typeface="Abril Fatface" panose="02000503000000020003"/>
              </a:rPr>
              <a:t>automatic code security audit platform</a:t>
            </a:r>
            <a:endParaRPr lang="en-US" sz="1930">
              <a:solidFill>
                <a:srgbClr val="251F1B"/>
              </a:solidFill>
              <a:latin typeface="Abril Fatface" panose="02000503000000020003"/>
              <a:ea typeface="Abril Fatface" panose="02000503000000020003"/>
              <a:cs typeface="Abril Fatface" panose="02000503000000020003"/>
              <a:sym typeface="Abril Fatface" panose="02000503000000020003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584791" y="6548163"/>
            <a:ext cx="1600200" cy="238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90"/>
              </a:lnSpc>
              <a:spcBef>
                <a:spcPct val="0"/>
              </a:spcBef>
            </a:pPr>
            <a:r>
              <a:rPr lang="en-US" sz="1575">
                <a:solidFill>
                  <a:srgbClr val="00000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【漏洞审核界面】</a:t>
            </a:r>
            <a:endParaRPr lang="en-US" sz="1575">
              <a:solidFill>
                <a:srgbClr val="000000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584790" y="7016148"/>
            <a:ext cx="3853525" cy="17265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73685" lvl="1" indent="-136525" algn="l">
              <a:lnSpc>
                <a:spcPts val="1975"/>
              </a:lnSpc>
              <a:buFont typeface="Arial" panose="020B0604020202020204"/>
              <a:buChar char="•"/>
            </a:pPr>
            <a:r>
              <a:rPr lang="en-US" sz="1265">
                <a:solidFill>
                  <a:srgbClr val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支持按角色划分用户权限（普通用户 / </a:t>
            </a:r>
            <a:r>
              <a:rPr lang="en-US" sz="1265">
                <a:solidFill>
                  <a:srgbClr val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审核员 / 管理员），确保不同人员仅访问其所需功能。</a:t>
            </a:r>
            <a:endParaRPr lang="en-US" sz="1265">
              <a:solidFill>
                <a:srgbClr val="000000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marL="273685" lvl="1" indent="-136525" algn="l">
              <a:lnSpc>
                <a:spcPts val="1975"/>
              </a:lnSpc>
              <a:buFont typeface="Arial" panose="020B0604020202020204"/>
              <a:buChar char="•"/>
            </a:pPr>
            <a:r>
              <a:rPr lang="en-US" sz="1265">
                <a:solidFill>
                  <a:srgbClr val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所有用户操作均有行为日志留痕，可追溯每一次审核、提交、修改记录。</a:t>
            </a:r>
            <a:endParaRPr lang="en-US" sz="1265">
              <a:solidFill>
                <a:srgbClr val="000000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marL="273685" lvl="1" indent="-136525" algn="l">
              <a:lnSpc>
                <a:spcPts val="1975"/>
              </a:lnSpc>
              <a:buFont typeface="Arial" panose="020B0604020202020204"/>
              <a:buChar char="•"/>
            </a:pPr>
            <a:r>
              <a:rPr lang="en-US" sz="1265">
                <a:solidFill>
                  <a:srgbClr val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后台可查看用户提交数、</a:t>
            </a:r>
            <a:r>
              <a:rPr lang="en-US" sz="1265">
                <a:solidFill>
                  <a:srgbClr val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审核数、通过率、活跃度等关键指标，便于运营分析与用户激励。</a:t>
            </a:r>
            <a:endParaRPr lang="en-US" sz="1265">
              <a:solidFill>
                <a:srgbClr val="000000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  <a:p>
            <a:pPr algn="l">
              <a:lnSpc>
                <a:spcPts val="1975"/>
              </a:lnSpc>
            </a:pPr>
            <a:r>
              <a:rPr lang="en-US" sz="1265">
                <a:solidFill>
                  <a:srgbClr val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        </a:t>
            </a:r>
            <a:r>
              <a:rPr lang="en-US" sz="1265">
                <a:solidFill>
                  <a:srgbClr val="000000"/>
                </a:solidFill>
                <a:latin typeface="思源黑体" panose="020B0500000000000000" charset="-122"/>
                <a:ea typeface="思源黑体" panose="020B0500000000000000" charset="-122"/>
                <a:cs typeface="思源黑体" panose="020B0500000000000000" charset="-122"/>
                <a:sym typeface="思源黑体" panose="020B0500000000000000" charset="-122"/>
              </a:rPr>
              <a:t>界面简洁高效</a:t>
            </a:r>
            <a:endParaRPr lang="en-US" sz="1265">
              <a:solidFill>
                <a:srgbClr val="000000"/>
              </a:solidFill>
              <a:latin typeface="思源黑体" panose="020B0500000000000000" charset="-122"/>
              <a:ea typeface="思源黑体" panose="020B0500000000000000" charset="-122"/>
              <a:cs typeface="思源黑体" panose="020B0500000000000000" charset="-122"/>
              <a:sym typeface="思源黑体" panose="020B0500000000000000" charset="-122"/>
            </a:endParaRPr>
          </a:p>
        </p:txBody>
      </p:sp>
      <p:sp>
        <p:nvSpPr>
          <p:cNvPr id="17" name="Freeform 17"/>
          <p:cNvSpPr/>
          <p:nvPr/>
        </p:nvSpPr>
        <p:spPr>
          <a:xfrm>
            <a:off x="9144000" y="4760092"/>
            <a:ext cx="9300971" cy="5526908"/>
          </a:xfrm>
          <a:custGeom>
            <a:avLst/>
            <a:gdLst/>
            <a:ahLst/>
            <a:cxnLst/>
            <a:rect l="l" t="t" r="r" b="b"/>
            <a:pathLst>
              <a:path w="9300971" h="5526908">
                <a:moveTo>
                  <a:pt x="0" y="0"/>
                </a:moveTo>
                <a:lnTo>
                  <a:pt x="9300971" y="0"/>
                </a:lnTo>
                <a:lnTo>
                  <a:pt x="9300971" y="5526908"/>
                </a:lnTo>
                <a:lnTo>
                  <a:pt x="0" y="552690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1260" r="-11260"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10286754" y="4073574"/>
            <a:ext cx="6846210" cy="1238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20"/>
              </a:lnSpc>
            </a:pPr>
            <a:r>
              <a:rPr lang="en-US" sz="8100">
                <a:solidFill>
                  <a:srgbClr val="FB500D"/>
                </a:solidFill>
                <a:latin typeface="Abril Fatface" panose="02000503000000020003"/>
                <a:ea typeface="Abril Fatface" panose="02000503000000020003"/>
                <a:cs typeface="Abril Fatface" panose="02000503000000020003"/>
                <a:sym typeface="Abril Fatface" panose="02000503000000020003"/>
              </a:rPr>
              <a:t>D</a:t>
            </a:r>
            <a:r>
              <a:rPr lang="en-US" sz="8100">
                <a:solidFill>
                  <a:srgbClr val="FB500D"/>
                </a:solidFill>
                <a:latin typeface="Abril Fatface" panose="02000503000000020003"/>
                <a:ea typeface="Abril Fatface" panose="02000503000000020003"/>
                <a:cs typeface="Abril Fatface" panose="02000503000000020003"/>
                <a:sym typeface="Abril Fatface" panose="02000503000000020003"/>
              </a:rPr>
              <a:t>evelopment</a:t>
            </a:r>
            <a:endParaRPr lang="en-US" sz="8100">
              <a:solidFill>
                <a:srgbClr val="FB500D"/>
              </a:solidFill>
              <a:latin typeface="Abril Fatface" panose="02000503000000020003"/>
              <a:ea typeface="Abril Fatface" panose="02000503000000020003"/>
              <a:cs typeface="Abril Fatface" panose="02000503000000020003"/>
              <a:sym typeface="Abril Fatface" panose="02000503000000020003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DIAGRAM_VIRTUALLY_FRAME" val="{&quot;height&quot;:477.5774015748031,&quot;left&quot;:158.31496062992125,&quot;top&quot;:221.5973228346457,&quot;width&quot;:1107.3176377952757}"/>
</p:tagLst>
</file>

<file path=ppt/tags/tag10.xml><?xml version="1.0" encoding="utf-8"?>
<p:tagLst xmlns:p="http://schemas.openxmlformats.org/presentationml/2006/main">
  <p:tag name="KSO_WM_DIAGRAM_VIRTUALLY_FRAME" val="{&quot;height&quot;:477.5774015748031,&quot;left&quot;:158.31496062992125,&quot;top&quot;:221.5973228346457,&quot;width&quot;:1107.3176377952757}"/>
</p:tagLst>
</file>

<file path=ppt/tags/tag11.xml><?xml version="1.0" encoding="utf-8"?>
<p:tagLst xmlns:p="http://schemas.openxmlformats.org/presentationml/2006/main">
  <p:tag name="KSO_WM_DIAGRAM_VIRTUALLY_FRAME" val="{&quot;height&quot;:477.5774015748031,&quot;left&quot;:158.31496062992125,&quot;top&quot;:221.5973228346457,&quot;width&quot;:1107.3176377952757}"/>
</p:tagLst>
</file>

<file path=ppt/tags/tag12.xml><?xml version="1.0" encoding="utf-8"?>
<p:tagLst xmlns:p="http://schemas.openxmlformats.org/presentationml/2006/main">
  <p:tag name="KSO_WM_DIAGRAM_VIRTUALLY_FRAME" val="{&quot;height&quot;:477.5774015748031,&quot;left&quot;:158.31496062992125,&quot;top&quot;:221.5973228346457,&quot;width&quot;:1107.3176377952757}"/>
</p:tagLst>
</file>

<file path=ppt/tags/tag13.xml><?xml version="1.0" encoding="utf-8"?>
<p:tagLst xmlns:p="http://schemas.openxmlformats.org/presentationml/2006/main">
  <p:tag name="KSO_WM_DIAGRAM_VIRTUALLY_FRAME" val="{&quot;height&quot;:477.5774015748031,&quot;left&quot;:158.31496062992125,&quot;top&quot;:221.5973228346457,&quot;width&quot;:1107.3176377952757}"/>
</p:tagLst>
</file>

<file path=ppt/tags/tag14.xml><?xml version="1.0" encoding="utf-8"?>
<p:tagLst xmlns:p="http://schemas.openxmlformats.org/presentationml/2006/main">
  <p:tag name="KSO_WM_DIAGRAM_VIRTUALLY_FRAME" val="{&quot;height&quot;:477.5774015748031,&quot;left&quot;:158.31496062992125,&quot;top&quot;:221.5973228346457,&quot;width&quot;:1107.3176377952757}"/>
</p:tagLst>
</file>

<file path=ppt/tags/tag15.xml><?xml version="1.0" encoding="utf-8"?>
<p:tagLst xmlns:p="http://schemas.openxmlformats.org/presentationml/2006/main">
  <p:tag name="KSO_WM_DIAGRAM_VIRTUALLY_FRAME" val="{&quot;height&quot;:477.5774015748031,&quot;left&quot;:158.31496062992125,&quot;top&quot;:221.5973228346457,&quot;width&quot;:1107.3176377952757}"/>
</p:tagLst>
</file>

<file path=ppt/tags/tag16.xml><?xml version="1.0" encoding="utf-8"?>
<p:tagLst xmlns:p="http://schemas.openxmlformats.org/presentationml/2006/main">
  <p:tag name="KSO_WM_DIAGRAM_VIRTUALLY_FRAME" val="{&quot;height&quot;:477.5774015748031,&quot;left&quot;:158.31496062992125,&quot;top&quot;:221.5973228346457,&quot;width&quot;:1107.3176377952757}"/>
</p:tagLst>
</file>

<file path=ppt/tags/tag2.xml><?xml version="1.0" encoding="utf-8"?>
<p:tagLst xmlns:p="http://schemas.openxmlformats.org/presentationml/2006/main">
  <p:tag name="KSO_WM_DIAGRAM_VIRTUALLY_FRAME" val="{&quot;height&quot;:477.5774015748031,&quot;left&quot;:158.31496062992125,&quot;top&quot;:221.5973228346457,&quot;width&quot;:1107.3176377952757}"/>
</p:tagLst>
</file>

<file path=ppt/tags/tag3.xml><?xml version="1.0" encoding="utf-8"?>
<p:tagLst xmlns:p="http://schemas.openxmlformats.org/presentationml/2006/main">
  <p:tag name="KSO_WM_DIAGRAM_VIRTUALLY_FRAME" val="{&quot;height&quot;:477.5774015748031,&quot;left&quot;:158.31496062992125,&quot;top&quot;:221.5973228346457,&quot;width&quot;:1107.3176377952757}"/>
</p:tagLst>
</file>

<file path=ppt/tags/tag4.xml><?xml version="1.0" encoding="utf-8"?>
<p:tagLst xmlns:p="http://schemas.openxmlformats.org/presentationml/2006/main">
  <p:tag name="KSO_WM_DIAGRAM_VIRTUALLY_FRAME" val="{&quot;height&quot;:477.5774015748031,&quot;left&quot;:158.31496062992125,&quot;top&quot;:221.5973228346457,&quot;width&quot;:1107.3176377952757}"/>
</p:tagLst>
</file>

<file path=ppt/tags/tag5.xml><?xml version="1.0" encoding="utf-8"?>
<p:tagLst xmlns:p="http://schemas.openxmlformats.org/presentationml/2006/main">
  <p:tag name="KSO_WM_DIAGRAM_VIRTUALLY_FRAME" val="{&quot;height&quot;:477.5774015748031,&quot;left&quot;:158.31496062992125,&quot;top&quot;:221.5973228346457,&quot;width&quot;:1107.3176377952757}"/>
</p:tagLst>
</file>

<file path=ppt/tags/tag6.xml><?xml version="1.0" encoding="utf-8"?>
<p:tagLst xmlns:p="http://schemas.openxmlformats.org/presentationml/2006/main">
  <p:tag name="KSO_WM_DIAGRAM_VIRTUALLY_FRAME" val="{&quot;height&quot;:477.5774015748031,&quot;left&quot;:158.31496062992125,&quot;top&quot;:221.5973228346457,&quot;width&quot;:1107.3176377952757}"/>
</p:tagLst>
</file>

<file path=ppt/tags/tag7.xml><?xml version="1.0" encoding="utf-8"?>
<p:tagLst xmlns:p="http://schemas.openxmlformats.org/presentationml/2006/main">
  <p:tag name="KSO_WM_DIAGRAM_VIRTUALLY_FRAME" val="{&quot;height&quot;:477.5774015748031,&quot;left&quot;:158.31496062992125,&quot;top&quot;:221.5973228346457,&quot;width&quot;:1107.3176377952757}"/>
</p:tagLst>
</file>

<file path=ppt/tags/tag8.xml><?xml version="1.0" encoding="utf-8"?>
<p:tagLst xmlns:p="http://schemas.openxmlformats.org/presentationml/2006/main">
  <p:tag name="KSO_WM_DIAGRAM_VIRTUALLY_FRAME" val="{&quot;height&quot;:477.5774015748031,&quot;left&quot;:158.31496062992125,&quot;top&quot;:221.5973228346457,&quot;width&quot;:1107.3176377952757}"/>
</p:tagLst>
</file>

<file path=ppt/tags/tag9.xml><?xml version="1.0" encoding="utf-8"?>
<p:tagLst xmlns:p="http://schemas.openxmlformats.org/presentationml/2006/main">
  <p:tag name="KSO_WM_DIAGRAM_VIRTUALLY_FRAME" val="{&quot;height&quot;:477.5774015748031,&quot;left&quot;:158.31496062992125,&quot;top&quot;:221.5973228346457,&quot;width&quot;:1107.3176377952757}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2659</Words>
  <Application>WPS 演示</Application>
  <PresentationFormat>On-screen Show (4:3)</PresentationFormat>
  <Paragraphs>338</Paragraphs>
  <Slides>19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34" baseType="lpstr">
      <vt:lpstr>Arial</vt:lpstr>
      <vt:lpstr>宋体</vt:lpstr>
      <vt:lpstr>Wingdings</vt:lpstr>
      <vt:lpstr>Abril Fatface</vt:lpstr>
      <vt:lpstr>Montserrat Bold</vt:lpstr>
      <vt:lpstr>Montserrat</vt:lpstr>
      <vt:lpstr>思源黑体 Heavy</vt:lpstr>
      <vt:lpstr>思源黑体 Bold</vt:lpstr>
      <vt:lpstr>Montserrat Ultra-Bold</vt:lpstr>
      <vt:lpstr>思源黑体</vt:lpstr>
      <vt:lpstr>Arial</vt:lpstr>
      <vt:lpstr>微软雅黑</vt:lpstr>
      <vt:lpstr>Arial Unicode MS</vt:lpstr>
      <vt:lpstr>Calibri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橙黑杂志风大学生个人介绍作品集演示文稿</dc:title>
  <dc:creator/>
  <cp:lastModifiedBy>vistar's  magician</cp:lastModifiedBy>
  <cp:revision>2</cp:revision>
  <dcterms:created xsi:type="dcterms:W3CDTF">2006-08-16T00:00:00Z</dcterms:created>
  <dcterms:modified xsi:type="dcterms:W3CDTF">2025-06-15T15:18:19Z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05A2CA3B2F8E4E7C83E41B9B13E3D4D2_12</vt:lpwstr>
  </property>
  <property fmtid="{D5CDD505-2E9C-101B-9397-08002B2CF9AE}" pid="3" name="KSOProductBuildVer">
    <vt:lpwstr>2052-12.1.0.21541</vt:lpwstr>
  </property>
</Properties>
</file>